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470" r:id="rId5"/>
    <p:sldId id="478" r:id="rId6"/>
    <p:sldId id="477" r:id="rId7"/>
    <p:sldId id="474" r:id="rId8"/>
    <p:sldId id="479" r:id="rId9"/>
    <p:sldId id="475" r:id="rId10"/>
    <p:sldId id="463" r:id="rId11"/>
    <p:sldId id="337" r:id="rId12"/>
    <p:sldId id="393"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982D1FB-4806-4E28-B463-2060B92DF0E4}">
          <p14:sldIdLst>
            <p14:sldId id="470"/>
            <p14:sldId id="478"/>
            <p14:sldId id="477"/>
            <p14:sldId id="474"/>
            <p14:sldId id="479"/>
            <p14:sldId id="475"/>
            <p14:sldId id="463"/>
            <p14:sldId id="337"/>
            <p14:sldId id="3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Kovacich" initials="JK" lastIdx="1" clrIdx="0">
    <p:extLst>
      <p:ext uri="{19B8F6BF-5375-455C-9EA6-DF929625EA0E}">
        <p15:presenceInfo xmlns:p15="http://schemas.microsoft.com/office/powerpoint/2012/main" userId="S::jkovacich@spaar.com::682405fb-931d-4e4c-9748-6b771dd9a6e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6735"/>
    <a:srgbClr val="3399FF"/>
    <a:srgbClr val="0616AA"/>
    <a:srgbClr val="CE46B4"/>
    <a:srgbClr val="67B595"/>
    <a:srgbClr val="C96009"/>
    <a:srgbClr val="FF6600"/>
    <a:srgbClr val="EF2D72"/>
    <a:srgbClr val="D6C80C"/>
    <a:srgbClr val="5407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D4F548-1F81-4D66-8E3F-0C97929C4243}" v="2" dt="2026-09-05T15:18:25.2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13" autoAdjust="0"/>
  </p:normalViewPr>
  <p:slideViewPr>
    <p:cSldViewPr>
      <p:cViewPr varScale="1">
        <p:scale>
          <a:sx n="74" d="100"/>
          <a:sy n="74" d="100"/>
        </p:scale>
        <p:origin x="1084" y="5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fer Kovacich" userId="682405fb-931d-4e4c-9748-6b771dd9a6e4" providerId="ADAL" clId="{DF71FF4B-857B-4457-8ED3-D9A9D5C176DC}"/>
    <pc:docChg chg="modSld">
      <pc:chgData name="Jennifer Kovacich" userId="682405fb-931d-4e4c-9748-6b771dd9a6e4" providerId="ADAL" clId="{DF71FF4B-857B-4457-8ED3-D9A9D5C176DC}" dt="2026-09-05T14:57:13.297" v="0"/>
      <pc:docMkLst>
        <pc:docMk/>
      </pc:docMkLst>
      <pc:sldChg chg="modSp">
        <pc:chgData name="Jennifer Kovacich" userId="682405fb-931d-4e4c-9748-6b771dd9a6e4" providerId="ADAL" clId="{DF71FF4B-857B-4457-8ED3-D9A9D5C176DC}" dt="2026-09-05T14:57:13.297" v="0"/>
        <pc:sldMkLst>
          <pc:docMk/>
          <pc:sldMk cId="903670498" sldId="479"/>
        </pc:sldMkLst>
        <pc:spChg chg="mod">
          <ac:chgData name="Jennifer Kovacich" userId="682405fb-931d-4e4c-9748-6b771dd9a6e4" providerId="ADAL" clId="{DF71FF4B-857B-4457-8ED3-D9A9D5C176DC}" dt="2026-09-05T14:57:13.297" v="0"/>
          <ac:spMkLst>
            <pc:docMk/>
            <pc:sldMk cId="903670498" sldId="479"/>
            <ac:spMk id="4" creationId="{3B902E2D-B083-3F3E-F60A-D6F3FB3F765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1346A81-1E36-4424-BE3E-F05AB64FF5C8}"/>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89A843AC-704B-473D-A22E-9729CFEA1007}"/>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98B4B78E-CBF4-420B-8308-937B4C7FC134}" type="datetimeFigureOut">
              <a:rPr lang="en-US" smtClean="0"/>
              <a:t>9/5/2026</a:t>
            </a:fld>
            <a:endParaRPr lang="en-US"/>
          </a:p>
        </p:txBody>
      </p:sp>
      <p:sp>
        <p:nvSpPr>
          <p:cNvPr id="4" name="Footer Placeholder 3">
            <a:extLst>
              <a:ext uri="{FF2B5EF4-FFF2-40B4-BE49-F238E27FC236}">
                <a16:creationId xmlns:a16="http://schemas.microsoft.com/office/drawing/2014/main" id="{47DBBCD9-2C64-48FF-A439-143F321BF1EB}"/>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55BAD1-870D-47CB-8C86-1A1522B9D4A1}"/>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283D826C-D097-4D0D-8960-8EC91948FE15}" type="slidenum">
              <a:rPr lang="en-US" smtClean="0"/>
              <a:t>‹#›</a:t>
            </a:fld>
            <a:endParaRPr lang="en-US"/>
          </a:p>
        </p:txBody>
      </p:sp>
    </p:spTree>
    <p:extLst>
      <p:ext uri="{BB962C8B-B14F-4D97-AF65-F5344CB8AC3E}">
        <p14:creationId xmlns:p14="http://schemas.microsoft.com/office/powerpoint/2010/main" val="2639847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0341417-6D06-744B-B3DC-B539B444BCF3}" type="datetimeFigureOut">
              <a:rPr lang="en-US" smtClean="0"/>
              <a:t>9/5/2026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0AA58E9-FFC9-1A41-B3DF-2C226A6B461C}" type="slidenum">
              <a:rPr lang="en-US" smtClean="0"/>
              <a:t>‹#›</a:t>
            </a:fld>
            <a:endParaRPr lang="en-US"/>
          </a:p>
        </p:txBody>
      </p:sp>
    </p:spTree>
    <p:extLst>
      <p:ext uri="{BB962C8B-B14F-4D97-AF65-F5344CB8AC3E}">
        <p14:creationId xmlns:p14="http://schemas.microsoft.com/office/powerpoint/2010/main" val="13499931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B3DE9-FADC-19D2-198C-7AAA59B05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387D21-F361-5ABC-FC94-A66D0D6A86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FB6A4-37A3-E43A-1192-9AA6D2C2F0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54C7D2-3440-B5D6-F54D-18103954AE45}"/>
              </a:ext>
            </a:extLst>
          </p:cNvPr>
          <p:cNvSpPr>
            <a:spLocks noGrp="1"/>
          </p:cNvSpPr>
          <p:nvPr>
            <p:ph type="sldNum" sz="quarter" idx="5"/>
          </p:nvPr>
        </p:nvSpPr>
        <p:spPr/>
        <p:txBody>
          <a:bodyPr/>
          <a:lstStyle/>
          <a:p>
            <a:fld id="{30AA58E9-FFC9-1A41-B3DF-2C226A6B461C}" type="slidenum">
              <a:rPr lang="en-US" smtClean="0"/>
              <a:t>1</a:t>
            </a:fld>
            <a:endParaRPr lang="en-US"/>
          </a:p>
        </p:txBody>
      </p:sp>
    </p:spTree>
    <p:extLst>
      <p:ext uri="{BB962C8B-B14F-4D97-AF65-F5344CB8AC3E}">
        <p14:creationId xmlns:p14="http://schemas.microsoft.com/office/powerpoint/2010/main" val="475574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2763D-86CB-AC06-3C60-9DC46540B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C2F9E-D361-3232-FA6D-0B06C513F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50C22-12F9-C4EA-C913-7D9E262CD9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C749E1-BC44-C91A-4251-82CC7EDFDEC3}"/>
              </a:ext>
            </a:extLst>
          </p:cNvPr>
          <p:cNvSpPr>
            <a:spLocks noGrp="1"/>
          </p:cNvSpPr>
          <p:nvPr>
            <p:ph type="sldNum" sz="quarter" idx="5"/>
          </p:nvPr>
        </p:nvSpPr>
        <p:spPr/>
        <p:txBody>
          <a:bodyPr/>
          <a:lstStyle/>
          <a:p>
            <a:fld id="{30AA58E9-FFC9-1A41-B3DF-2C226A6B461C}" type="slidenum">
              <a:rPr lang="en-US" smtClean="0"/>
              <a:t>2</a:t>
            </a:fld>
            <a:endParaRPr lang="en-US"/>
          </a:p>
        </p:txBody>
      </p:sp>
    </p:spTree>
    <p:extLst>
      <p:ext uri="{BB962C8B-B14F-4D97-AF65-F5344CB8AC3E}">
        <p14:creationId xmlns:p14="http://schemas.microsoft.com/office/powerpoint/2010/main" val="3318954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43D18-C669-D5E5-95A8-FA04FF4D70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20271D-F689-8172-D995-FB152489C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C4486-BB35-244D-E63D-1CFD06BE1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7225B2-3D29-B713-B7DA-5951F1EEEB23}"/>
              </a:ext>
            </a:extLst>
          </p:cNvPr>
          <p:cNvSpPr>
            <a:spLocks noGrp="1"/>
          </p:cNvSpPr>
          <p:nvPr>
            <p:ph type="sldNum" sz="quarter" idx="5"/>
          </p:nvPr>
        </p:nvSpPr>
        <p:spPr/>
        <p:txBody>
          <a:bodyPr/>
          <a:lstStyle/>
          <a:p>
            <a:fld id="{30AA58E9-FFC9-1A41-B3DF-2C226A6B461C}" type="slidenum">
              <a:rPr lang="en-US" smtClean="0"/>
              <a:t>3</a:t>
            </a:fld>
            <a:endParaRPr lang="en-US"/>
          </a:p>
        </p:txBody>
      </p:sp>
    </p:spTree>
    <p:extLst>
      <p:ext uri="{BB962C8B-B14F-4D97-AF65-F5344CB8AC3E}">
        <p14:creationId xmlns:p14="http://schemas.microsoft.com/office/powerpoint/2010/main" val="3919115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2CA5-0D78-9601-2998-C621C647C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B68F60-AEB6-59FB-5F6B-F17123FF8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E8D2B7-808B-1C07-A14D-1BBC3AEECDF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E3E829-3A13-5580-60C8-96884882CFC0}"/>
              </a:ext>
            </a:extLst>
          </p:cNvPr>
          <p:cNvSpPr>
            <a:spLocks noGrp="1"/>
          </p:cNvSpPr>
          <p:nvPr>
            <p:ph type="sldNum" sz="quarter" idx="5"/>
          </p:nvPr>
        </p:nvSpPr>
        <p:spPr/>
        <p:txBody>
          <a:bodyPr/>
          <a:lstStyle/>
          <a:p>
            <a:fld id="{30AA58E9-FFC9-1A41-B3DF-2C226A6B461C}" type="slidenum">
              <a:rPr lang="en-US" smtClean="0"/>
              <a:t>4</a:t>
            </a:fld>
            <a:endParaRPr lang="en-US"/>
          </a:p>
        </p:txBody>
      </p:sp>
    </p:spTree>
    <p:extLst>
      <p:ext uri="{BB962C8B-B14F-4D97-AF65-F5344CB8AC3E}">
        <p14:creationId xmlns:p14="http://schemas.microsoft.com/office/powerpoint/2010/main" val="85650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53C57-1DE6-08D9-F39F-739DA97F0A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ED979-F7EC-01C3-5A1D-C48691E8A4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64CEC-8945-3F9C-C265-DF4F1CBEDC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C3E8A3-4679-FAC7-1804-EAF81325A671}"/>
              </a:ext>
            </a:extLst>
          </p:cNvPr>
          <p:cNvSpPr>
            <a:spLocks noGrp="1"/>
          </p:cNvSpPr>
          <p:nvPr>
            <p:ph type="sldNum" sz="quarter" idx="5"/>
          </p:nvPr>
        </p:nvSpPr>
        <p:spPr/>
        <p:txBody>
          <a:bodyPr/>
          <a:lstStyle/>
          <a:p>
            <a:fld id="{30AA58E9-FFC9-1A41-B3DF-2C226A6B461C}" type="slidenum">
              <a:rPr lang="en-US" smtClean="0"/>
              <a:t>5</a:t>
            </a:fld>
            <a:endParaRPr lang="en-US"/>
          </a:p>
        </p:txBody>
      </p:sp>
    </p:spTree>
    <p:extLst>
      <p:ext uri="{BB962C8B-B14F-4D97-AF65-F5344CB8AC3E}">
        <p14:creationId xmlns:p14="http://schemas.microsoft.com/office/powerpoint/2010/main" val="619097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E5DFD-BDDC-3B0C-8932-BEB8EDF9FC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25272-BB77-E5E6-03E7-5DB49F7BC7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4B660-E076-C349-4F63-A205473329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527860-D4A4-2A7D-CC6B-CE4920C42505}"/>
              </a:ext>
            </a:extLst>
          </p:cNvPr>
          <p:cNvSpPr>
            <a:spLocks noGrp="1"/>
          </p:cNvSpPr>
          <p:nvPr>
            <p:ph type="sldNum" sz="quarter" idx="5"/>
          </p:nvPr>
        </p:nvSpPr>
        <p:spPr/>
        <p:txBody>
          <a:bodyPr/>
          <a:lstStyle/>
          <a:p>
            <a:fld id="{30AA58E9-FFC9-1A41-B3DF-2C226A6B461C}" type="slidenum">
              <a:rPr lang="en-US" smtClean="0"/>
              <a:t>6</a:t>
            </a:fld>
            <a:endParaRPr lang="en-US"/>
          </a:p>
        </p:txBody>
      </p:sp>
    </p:spTree>
    <p:extLst>
      <p:ext uri="{BB962C8B-B14F-4D97-AF65-F5344CB8AC3E}">
        <p14:creationId xmlns:p14="http://schemas.microsoft.com/office/powerpoint/2010/main" val="1195868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DA5EF-C082-6B5C-D23D-027CE5760B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B9B37-635D-46F3-30E5-7FEC4DA306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65562-43EC-C261-7B74-21F4D89E32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D07F7F8-31EA-FFCB-6C30-9942A37F7D2B}"/>
              </a:ext>
            </a:extLst>
          </p:cNvPr>
          <p:cNvSpPr>
            <a:spLocks noGrp="1"/>
          </p:cNvSpPr>
          <p:nvPr>
            <p:ph type="sldNum" sz="quarter" idx="5"/>
          </p:nvPr>
        </p:nvSpPr>
        <p:spPr/>
        <p:txBody>
          <a:bodyPr/>
          <a:lstStyle/>
          <a:p>
            <a:fld id="{30AA58E9-FFC9-1A41-B3DF-2C226A6B461C}" type="slidenum">
              <a:rPr lang="en-US" smtClean="0"/>
              <a:t>7</a:t>
            </a:fld>
            <a:endParaRPr lang="en-US"/>
          </a:p>
        </p:txBody>
      </p:sp>
    </p:spTree>
    <p:extLst>
      <p:ext uri="{BB962C8B-B14F-4D97-AF65-F5344CB8AC3E}">
        <p14:creationId xmlns:p14="http://schemas.microsoft.com/office/powerpoint/2010/main" val="901347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41AF53-7B83-46DB-8F5F-794DBB8EDE21}" type="datetimeFigureOut">
              <a:rPr lang="en-US" smtClean="0"/>
              <a:pPr/>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1AF53-7B83-46DB-8F5F-794DBB8EDE21}" type="datetimeFigureOut">
              <a:rPr lang="en-US" smtClean="0"/>
              <a:pPr/>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1AF53-7B83-46DB-8F5F-794DBB8EDE21}" type="datetimeFigureOut">
              <a:rPr lang="en-US" smtClean="0"/>
              <a:pPr/>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41AF53-7B83-46DB-8F5F-794DBB8EDE21}" type="datetimeFigureOut">
              <a:rPr lang="en-US" smtClean="0"/>
              <a:pPr/>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41AF53-7B83-46DB-8F5F-794DBB8EDE21}" type="datetimeFigureOut">
              <a:rPr lang="en-US" smtClean="0"/>
              <a:pPr/>
              <a:t>9/5/2026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41AF53-7B83-46DB-8F5F-794DBB8EDE21}" type="datetimeFigureOut">
              <a:rPr lang="en-US" smtClean="0"/>
              <a:pPr/>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41AF53-7B83-46DB-8F5F-794DBB8EDE21}" type="datetimeFigureOut">
              <a:rPr lang="en-US" smtClean="0"/>
              <a:pPr/>
              <a:t>9/5/2026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41AF53-7B83-46DB-8F5F-794DBB8EDE21}" type="datetimeFigureOut">
              <a:rPr lang="en-US" smtClean="0"/>
              <a:pPr/>
              <a:t>9/5/2026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41AF53-7B83-46DB-8F5F-794DBB8EDE21}" type="datetimeFigureOut">
              <a:rPr lang="en-US" smtClean="0"/>
              <a:pPr/>
              <a:t>9/5/2026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1AF53-7B83-46DB-8F5F-794DBB8EDE21}" type="datetimeFigureOut">
              <a:rPr lang="en-US" smtClean="0"/>
              <a:pPr/>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41AF53-7B83-46DB-8F5F-794DBB8EDE21}" type="datetimeFigureOut">
              <a:rPr lang="en-US" smtClean="0"/>
              <a:pPr/>
              <a:t>9/5/2026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486AF0-7238-43B6-8204-CB6DAE071F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41AF53-7B83-46DB-8F5F-794DBB8EDE21}" type="datetimeFigureOut">
              <a:rPr lang="en-US" smtClean="0"/>
              <a:pPr/>
              <a:t>9/5/2026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486AF0-7238-43B6-8204-CB6DAE071F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spaar.com/electronic-lockbox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spaar.com/spaar-mar-merger/"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hyperlink" Target="https://www.youtube.com/watch?v=rGKD-vj4MN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hyperlink" Target="https://www.eventbrite.com/e/poured-with-purpose-2026-registration-1992784838095"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spaar.com/education/microlearning/"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hyperlink" Target="mailto:spaar@spaar.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s://spaar.com/news-statistics/" TargetMode="External"/><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hyperlink" Target="https://spaar.stats.showingtime.com/reports/" TargetMode="External"/><Relationship Id="rId5" Type="http://schemas.openxmlformats.org/officeDocument/2006/relationships/image" Target="../media/image12.jpeg"/><Relationship Id="rId4" Type="http://schemas.openxmlformats.org/officeDocument/2006/relationships/hyperlink" Target="https://spaar.com/news-statistics/statistic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spaar.com/" TargetMode="External"/><Relationship Id="rId4" Type="http://schemas.openxmlformats.org/officeDocument/2006/relationships/hyperlink" Target="mailto:spaar@spaar.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2BF466-272C-3264-F802-446698DECB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37CA8D-8E3E-025B-DA1D-B4EE6993D626}"/>
              </a:ext>
            </a:extLst>
          </p:cNvPr>
          <p:cNvSpPr>
            <a:spLocks noGrp="1"/>
          </p:cNvSpPr>
          <p:nvPr>
            <p:ph type="title"/>
          </p:nvPr>
        </p:nvSpPr>
        <p:spPr>
          <a:xfrm>
            <a:off x="647700" y="609600"/>
            <a:ext cx="7848600" cy="685800"/>
          </a:xfrm>
        </p:spPr>
        <p:txBody>
          <a:bodyPr vert="horz" lIns="91440" tIns="45720" rIns="91440" bIns="45720" rtlCol="0" anchor="t">
            <a:noAutofit/>
          </a:bodyPr>
          <a:lstStyle/>
          <a:p>
            <a:pPr fontAlgn="base"/>
            <a:r>
              <a:rPr lang="en-US" sz="3600" b="1" dirty="0">
                <a:solidFill>
                  <a:srgbClr val="002060"/>
                </a:solidFill>
              </a:rPr>
              <a:t>SPAAR news to know and things to do</a:t>
            </a:r>
          </a:p>
        </p:txBody>
      </p:sp>
      <p:sp>
        <p:nvSpPr>
          <p:cNvPr id="4" name="TextBox 3">
            <a:extLst>
              <a:ext uri="{FF2B5EF4-FFF2-40B4-BE49-F238E27FC236}">
                <a16:creationId xmlns:a16="http://schemas.microsoft.com/office/drawing/2014/main" id="{E9383747-EAA4-1B9F-2B32-BA490E823507}"/>
              </a:ext>
            </a:extLst>
          </p:cNvPr>
          <p:cNvSpPr txBox="1"/>
          <p:nvPr/>
        </p:nvSpPr>
        <p:spPr>
          <a:xfrm>
            <a:off x="762000" y="1712344"/>
            <a:ext cx="7391400" cy="3421811"/>
          </a:xfrm>
          <a:prstGeom prst="rect">
            <a:avLst/>
          </a:prstGeom>
        </p:spPr>
        <p:txBody>
          <a:bodyPr vert="horz" lIns="91440" tIns="45720" rIns="91440" bIns="45720" rtlCol="0" anchor="t">
            <a:noAutofit/>
          </a:bodyPr>
          <a:lstStyle/>
          <a:p>
            <a:pPr fontAlgn="base"/>
            <a:r>
              <a:rPr lang="en-US" dirty="0"/>
              <a:t>SPAAR members have a full calendar of news and events to choose from, including these highlights:</a:t>
            </a:r>
          </a:p>
          <a:p>
            <a:pPr fontAlgn="base"/>
            <a:endParaRPr lang="en-US" dirty="0"/>
          </a:p>
          <a:p>
            <a:pPr marL="285750" indent="-285750" fontAlgn="base">
              <a:buFont typeface="Arial" panose="020B0604020202020204" pitchFamily="34" charset="0"/>
              <a:buChar char="•"/>
            </a:pPr>
            <a:r>
              <a:rPr lang="en-US" dirty="0"/>
              <a:t>September 14: Poured with Purpose member event.</a:t>
            </a:r>
          </a:p>
          <a:p>
            <a:pPr marL="285750" indent="-285750" fontAlgn="base">
              <a:buFont typeface="Arial" panose="020B0604020202020204" pitchFamily="34" charset="0"/>
              <a:buChar char="•"/>
            </a:pPr>
            <a:r>
              <a:rPr lang="en-US" dirty="0"/>
              <a:t>September 24: Housing Resource Fair for members, clients and community.</a:t>
            </a:r>
          </a:p>
          <a:p>
            <a:pPr marL="285750" indent="-285750" fontAlgn="base">
              <a:buFont typeface="Arial" panose="020B0604020202020204" pitchFamily="34" charset="0"/>
              <a:buChar char="•"/>
            </a:pPr>
            <a:r>
              <a:rPr lang="en-US" dirty="0"/>
              <a:t>September 8-16: MAR and SPAAR member information sessions.</a:t>
            </a:r>
          </a:p>
          <a:p>
            <a:pPr marL="285750" indent="-285750" fontAlgn="base">
              <a:buFont typeface="Arial" panose="020B0604020202020204" pitchFamily="34" charset="0"/>
              <a:buChar char="•"/>
            </a:pPr>
            <a:r>
              <a:rPr lang="en-US" dirty="0"/>
              <a:t>September 29-October 2: Member vote to merge SPAAR and MAR.</a:t>
            </a:r>
          </a:p>
          <a:p>
            <a:pPr marL="285750" indent="-285750" fontAlgn="base">
              <a:buFont typeface="Arial" panose="020B0604020202020204" pitchFamily="34" charset="0"/>
              <a:buChar char="•"/>
            </a:pPr>
            <a:r>
              <a:rPr lang="en-US" dirty="0"/>
              <a:t>November 16-20: Lockbox exchange to </a:t>
            </a:r>
            <a:r>
              <a:rPr lang="en-US" dirty="0" err="1"/>
              <a:t>SentriLock</a:t>
            </a:r>
            <a:endParaRPr lang="en-US" dirty="0"/>
          </a:p>
          <a:p>
            <a:pPr fontAlgn="base"/>
            <a:endParaRPr lang="en-US" dirty="0"/>
          </a:p>
          <a:p>
            <a:pPr fontAlgn="base"/>
            <a:endParaRPr lang="en-US" dirty="0"/>
          </a:p>
        </p:txBody>
      </p:sp>
      <p:grpSp>
        <p:nvGrpSpPr>
          <p:cNvPr id="13" name="Group 12">
            <a:extLst>
              <a:ext uri="{FF2B5EF4-FFF2-40B4-BE49-F238E27FC236}">
                <a16:creationId xmlns:a16="http://schemas.microsoft.com/office/drawing/2014/main" id="{F2221BB3-7B5D-C899-7745-66D7AC3232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4" name="Rectangle 13">
              <a:extLst>
                <a:ext uri="{FF2B5EF4-FFF2-40B4-BE49-F238E27FC236}">
                  <a16:creationId xmlns:a16="http://schemas.microsoft.com/office/drawing/2014/main" id="{3FD2D571-38D7-DB0F-166C-14FEDA7005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8AEF72-50CD-C201-F6BF-C595BBBED8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extLst>
              <a:ext uri="{FF2B5EF4-FFF2-40B4-BE49-F238E27FC236}">
                <a16:creationId xmlns:a16="http://schemas.microsoft.com/office/drawing/2014/main" id="{2D5CBAF6-E155-B63E-974F-5CE9DE66DA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010" y="4642710"/>
            <a:ext cx="3479979" cy="1771741"/>
          </a:xfrm>
          <a:prstGeom prst="rect">
            <a:avLst/>
          </a:prstGeom>
        </p:spPr>
      </p:pic>
    </p:spTree>
    <p:extLst>
      <p:ext uri="{BB962C8B-B14F-4D97-AF65-F5344CB8AC3E}">
        <p14:creationId xmlns:p14="http://schemas.microsoft.com/office/powerpoint/2010/main" val="3842295653"/>
      </p:ext>
    </p:extLst>
  </p:cSld>
  <p:clrMapOvr>
    <a:masterClrMapping/>
  </p:clrMapOvr>
  <mc:AlternateContent xmlns:mc="http://schemas.openxmlformats.org/markup-compatibility/2006" xmlns:p14="http://schemas.microsoft.com/office/powerpoint/2010/main">
    <mc:Choice Requires="p14">
      <p:transition spd="slow" p14:dur="2000" advTm="25336"/>
    </mc:Choice>
    <mc:Fallback xmlns="">
      <p:transition spd="slow" advTm="25336"/>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F19FB9-95F3-3453-1185-B47B1DDC668E}"/>
            </a:ext>
          </a:extLst>
        </p:cNvPr>
        <p:cNvGrpSpPr/>
        <p:nvPr/>
      </p:nvGrpSpPr>
      <p:grpSpPr>
        <a:xfrm>
          <a:off x="0" y="0"/>
          <a:ext cx="0" cy="0"/>
          <a:chOff x="0" y="0"/>
          <a:chExt cx="0" cy="0"/>
        </a:xfrm>
      </p:grpSpPr>
      <p:grpSp>
        <p:nvGrpSpPr>
          <p:cNvPr id="24" name="Group 23">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9144000" cy="1519356"/>
            <a:chOff x="0" y="-29768"/>
            <a:chExt cx="12202174" cy="1519356"/>
          </a:xfrm>
        </p:grpSpPr>
        <p:sp>
          <p:nvSpPr>
            <p:cNvPr id="21" name="Rectangle 20">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itle 4">
            <a:extLst>
              <a:ext uri="{FF2B5EF4-FFF2-40B4-BE49-F238E27FC236}">
                <a16:creationId xmlns:a16="http://schemas.microsoft.com/office/drawing/2014/main" id="{BBDB8CFE-40F4-C17D-9862-00C385EDF48F}"/>
              </a:ext>
            </a:extLst>
          </p:cNvPr>
          <p:cNvSpPr>
            <a:spLocks noGrp="1"/>
          </p:cNvSpPr>
          <p:nvPr>
            <p:ph type="title"/>
          </p:nvPr>
        </p:nvSpPr>
        <p:spPr>
          <a:xfrm>
            <a:off x="1123770" y="5654918"/>
            <a:ext cx="6838950" cy="913975"/>
          </a:xfrm>
        </p:spPr>
        <p:txBody>
          <a:bodyPr vert="horz" lIns="91440" tIns="45720" rIns="91440" bIns="45720" rtlCol="0" anchor="ctr">
            <a:normAutofit/>
          </a:bodyPr>
          <a:lstStyle/>
          <a:p>
            <a:pPr algn="l">
              <a:lnSpc>
                <a:spcPct val="90000"/>
              </a:lnSpc>
            </a:pPr>
            <a:r>
              <a:rPr lang="en-US" sz="2800" dirty="0">
                <a:solidFill>
                  <a:srgbClr val="FFFFFF"/>
                </a:solidFill>
                <a:hlinkClick r:id="rId3"/>
              </a:rPr>
              <a:t>Learn more </a:t>
            </a:r>
            <a:r>
              <a:rPr lang="en-US" sz="2800" dirty="0">
                <a:solidFill>
                  <a:srgbClr val="FFFFFF"/>
                </a:solidFill>
              </a:rPr>
              <a:t>about the </a:t>
            </a:r>
            <a:r>
              <a:rPr lang="en-US" sz="2800" dirty="0" err="1">
                <a:solidFill>
                  <a:srgbClr val="FFFFFF"/>
                </a:solidFill>
              </a:rPr>
              <a:t>SentriLock</a:t>
            </a:r>
            <a:r>
              <a:rPr lang="en-US" sz="2800" dirty="0">
                <a:solidFill>
                  <a:srgbClr val="FFFFFF"/>
                </a:solidFill>
              </a:rPr>
              <a:t> conversion.</a:t>
            </a:r>
          </a:p>
        </p:txBody>
      </p:sp>
      <p:sp>
        <p:nvSpPr>
          <p:cNvPr id="4" name="TextBox 3">
            <a:extLst>
              <a:ext uri="{FF2B5EF4-FFF2-40B4-BE49-F238E27FC236}">
                <a16:creationId xmlns:a16="http://schemas.microsoft.com/office/drawing/2014/main" id="{9051F23D-07CA-AFD2-740F-092E25461DAD}"/>
              </a:ext>
            </a:extLst>
          </p:cNvPr>
          <p:cNvSpPr txBox="1"/>
          <p:nvPr/>
        </p:nvSpPr>
        <p:spPr>
          <a:xfrm>
            <a:off x="762000" y="1828800"/>
            <a:ext cx="7391400" cy="3421811"/>
          </a:xfrm>
          <a:prstGeom prst="rect">
            <a:avLst/>
          </a:prstGeom>
        </p:spPr>
        <p:txBody>
          <a:bodyPr vert="horz" lIns="91440" tIns="45720" rIns="91440" bIns="45720" rtlCol="0" anchor="t">
            <a:noAutofit/>
          </a:bodyPr>
          <a:lstStyle/>
          <a:p>
            <a:pPr fontAlgn="base"/>
            <a:endParaRPr lang="en-US" dirty="0"/>
          </a:p>
        </p:txBody>
      </p:sp>
      <p:pic>
        <p:nvPicPr>
          <p:cNvPr id="9" name="Picture 8">
            <a:extLst>
              <a:ext uri="{FF2B5EF4-FFF2-40B4-BE49-F238E27FC236}">
                <a16:creationId xmlns:a16="http://schemas.microsoft.com/office/drawing/2014/main" id="{166A161C-51A4-1A6F-EE58-F5F480B3DFCF}"/>
              </a:ext>
            </a:extLst>
          </p:cNvPr>
          <p:cNvPicPr>
            <a:picLocks noChangeAspect="1"/>
          </p:cNvPicPr>
          <p:nvPr/>
        </p:nvPicPr>
        <p:blipFill>
          <a:blip r:embed="rId4"/>
          <a:stretch>
            <a:fillRect/>
          </a:stretch>
        </p:blipFill>
        <p:spPr>
          <a:xfrm>
            <a:off x="0" y="-14383"/>
            <a:ext cx="9144000" cy="2706818"/>
          </a:xfrm>
          <a:prstGeom prst="rect">
            <a:avLst/>
          </a:prstGeom>
        </p:spPr>
      </p:pic>
      <p:sp>
        <p:nvSpPr>
          <p:cNvPr id="11" name="TextBox 10">
            <a:extLst>
              <a:ext uri="{FF2B5EF4-FFF2-40B4-BE49-F238E27FC236}">
                <a16:creationId xmlns:a16="http://schemas.microsoft.com/office/drawing/2014/main" id="{E1619779-F869-971D-B599-542259AF6846}"/>
              </a:ext>
            </a:extLst>
          </p:cNvPr>
          <p:cNvSpPr txBox="1"/>
          <p:nvPr/>
        </p:nvSpPr>
        <p:spPr>
          <a:xfrm>
            <a:off x="31630" y="2794057"/>
            <a:ext cx="9086490" cy="2098010"/>
          </a:xfrm>
          <a:prstGeom prst="rect">
            <a:avLst/>
          </a:prstGeom>
          <a:noFill/>
        </p:spPr>
        <p:txBody>
          <a:bodyPr wrap="square">
            <a:spAutoFit/>
          </a:bodyPr>
          <a:lstStyle/>
          <a:p>
            <a:pPr marL="0" marR="0" indent="0" algn="l" fontAlgn="base">
              <a:spcAft>
                <a:spcPts val="1125"/>
              </a:spcAft>
              <a:buNone/>
            </a:pPr>
            <a:r>
              <a:rPr lang="en-US" sz="1400" b="0" i="0" dirty="0">
                <a:solidFill>
                  <a:srgbClr val="000000"/>
                </a:solidFill>
                <a:effectLst/>
                <a:latin typeface="Arial" panose="020B0604020202020204" pitchFamily="34" charset="0"/>
                <a:cs typeface="Arial" panose="020B0604020202020204" pitchFamily="34" charset="0"/>
              </a:rPr>
              <a:t>Electronic lockboxes are a critical tool for agents to deliver a more professional, secure and seamless experience for everyone involved.</a:t>
            </a:r>
          </a:p>
          <a:p>
            <a:pPr marL="0" marR="0" indent="0" algn="l" fontAlgn="base">
              <a:spcAft>
                <a:spcPts val="1125"/>
              </a:spcAft>
              <a:buNone/>
            </a:pPr>
            <a:r>
              <a:rPr lang="en-US" sz="1400" b="0" i="0" dirty="0">
                <a:solidFill>
                  <a:srgbClr val="000000"/>
                </a:solidFill>
                <a:effectLst/>
                <a:latin typeface="Arial" panose="020B0604020202020204" pitchFamily="34" charset="0"/>
                <a:cs typeface="Arial" panose="020B0604020202020204" pitchFamily="34" charset="0"/>
              </a:rPr>
              <a:t>After thorough, member-informed evaluation process, Minneapolis Area Realtors</a:t>
            </a:r>
            <a:r>
              <a:rPr lang="en-US" sz="1400" b="0" i="0" baseline="30000" dirty="0">
                <a:solidFill>
                  <a:srgbClr val="000000"/>
                </a:solidFill>
                <a:effectLst/>
                <a:latin typeface="Arial" panose="020B0604020202020204" pitchFamily="34" charset="0"/>
                <a:cs typeface="Arial" panose="020B0604020202020204" pitchFamily="34" charset="0"/>
              </a:rPr>
              <a:t>®</a:t>
            </a:r>
            <a:r>
              <a:rPr lang="en-US" sz="1400" baseline="30000" dirty="0">
                <a:solidFill>
                  <a:srgbClr val="000000"/>
                </a:solidFill>
                <a:latin typeface="Arial" panose="020B0604020202020204" pitchFamily="34" charset="0"/>
                <a:cs typeface="Arial" panose="020B0604020202020204" pitchFamily="34" charset="0"/>
              </a:rPr>
              <a:t> </a:t>
            </a:r>
            <a:r>
              <a:rPr lang="en-US" sz="1400" b="0" i="0" dirty="0">
                <a:solidFill>
                  <a:srgbClr val="000000"/>
                </a:solidFill>
                <a:effectLst/>
                <a:latin typeface="Arial" panose="020B0604020202020204" pitchFamily="34" charset="0"/>
                <a:cs typeface="Arial" panose="020B0604020202020204" pitchFamily="34" charset="0"/>
              </a:rPr>
              <a:t>and the Saint Paul Area Association of Realtors</a:t>
            </a:r>
            <a:r>
              <a:rPr lang="en-US" sz="1400" b="0" i="0" baseline="30000" dirty="0">
                <a:solidFill>
                  <a:srgbClr val="000000"/>
                </a:solidFill>
                <a:effectLst/>
                <a:latin typeface="Arial" panose="020B0604020202020204" pitchFamily="34" charset="0"/>
                <a:cs typeface="Arial" panose="020B0604020202020204" pitchFamily="34" charset="0"/>
              </a:rPr>
              <a:t>®</a:t>
            </a:r>
            <a:r>
              <a:rPr lang="en-US" sz="1400" b="0" i="0" dirty="0">
                <a:solidFill>
                  <a:srgbClr val="000000"/>
                </a:solidFill>
                <a:effectLst/>
                <a:latin typeface="Arial" panose="020B0604020202020204" pitchFamily="34" charset="0"/>
                <a:cs typeface="Arial" panose="020B0604020202020204" pitchFamily="34" charset="0"/>
              </a:rPr>
              <a:t> are excited to share that our boards of directors selected </a:t>
            </a:r>
            <a:r>
              <a:rPr lang="en-US" sz="1400" b="1" i="0" dirty="0" err="1">
                <a:solidFill>
                  <a:srgbClr val="000000"/>
                </a:solidFill>
                <a:effectLst/>
                <a:latin typeface="Arial" panose="020B0604020202020204" pitchFamily="34" charset="0"/>
                <a:cs typeface="Arial" panose="020B0604020202020204" pitchFamily="34" charset="0"/>
              </a:rPr>
              <a:t>SentriLock</a:t>
            </a:r>
            <a:r>
              <a:rPr lang="en-US" sz="1400" b="1" i="0" dirty="0">
                <a:solidFill>
                  <a:srgbClr val="000000"/>
                </a:solidFill>
                <a:effectLst/>
                <a:latin typeface="Arial" panose="020B0604020202020204" pitchFamily="34" charset="0"/>
                <a:cs typeface="Arial" panose="020B0604020202020204" pitchFamily="34" charset="0"/>
              </a:rPr>
              <a:t> as our new electronic lockbox provider </a:t>
            </a:r>
            <a:r>
              <a:rPr lang="en-US" sz="1400" b="0" i="0" dirty="0">
                <a:solidFill>
                  <a:srgbClr val="000000"/>
                </a:solidFill>
                <a:effectLst/>
                <a:latin typeface="Arial" panose="020B0604020202020204" pitchFamily="34" charset="0"/>
                <a:cs typeface="Arial" panose="020B0604020202020204" pitchFamily="34" charset="0"/>
              </a:rPr>
              <a:t>beginning in Fall 2026. This decision reflects the feedback collected from hundreds of members over a months-long vetting process</a:t>
            </a:r>
            <a:r>
              <a:rPr lang="en-US" sz="1400" dirty="0">
                <a:solidFill>
                  <a:srgbClr val="000000"/>
                </a:solidFill>
                <a:latin typeface="Arial" panose="020B0604020202020204" pitchFamily="34" charset="0"/>
                <a:cs typeface="Arial" panose="020B0604020202020204" pitchFamily="34" charset="0"/>
              </a:rPr>
              <a:t>. Thanks</a:t>
            </a:r>
            <a:r>
              <a:rPr lang="en-US" sz="1400" b="0" i="0" dirty="0">
                <a:solidFill>
                  <a:srgbClr val="000000"/>
                </a:solidFill>
                <a:effectLst/>
                <a:latin typeface="Arial" panose="020B0604020202020204" pitchFamily="34" charset="0"/>
                <a:cs typeface="Arial" panose="020B0604020202020204" pitchFamily="34" charset="0"/>
              </a:rPr>
              <a:t> to all who participated to guide this decision.</a:t>
            </a:r>
          </a:p>
          <a:p>
            <a:pPr marL="0" marR="0" indent="0" algn="l" fontAlgn="base">
              <a:spcAft>
                <a:spcPts val="1125"/>
              </a:spcAft>
              <a:buNone/>
            </a:pPr>
            <a:r>
              <a:rPr lang="en-US" sz="1400" b="1" i="0" dirty="0">
                <a:solidFill>
                  <a:srgbClr val="000000"/>
                </a:solidFill>
                <a:effectLst/>
                <a:latin typeface="Arial" panose="020B0604020202020204" pitchFamily="34" charset="0"/>
                <a:cs typeface="Arial" panose="020B0604020202020204" pitchFamily="34" charset="0"/>
              </a:rPr>
              <a:t>A technology transition and lockbox exchange will take place in November 16-20</a:t>
            </a:r>
            <a:r>
              <a:rPr lang="en-US" sz="1400" b="0" i="0" dirty="0">
                <a:solidFill>
                  <a:srgbClr val="000000"/>
                </a:solidFill>
                <a:effectLst/>
                <a:latin typeface="Arial" panose="020B0604020202020204" pitchFamily="34" charset="0"/>
                <a:cs typeface="Arial" panose="020B0604020202020204" pitchFamily="34" charset="0"/>
              </a:rPr>
              <a:t>. Check back for more details in the coming weeks or watch the newsletter as details will be communicated there once they are known.</a:t>
            </a:r>
          </a:p>
        </p:txBody>
      </p:sp>
    </p:spTree>
    <p:extLst>
      <p:ext uri="{BB962C8B-B14F-4D97-AF65-F5344CB8AC3E}">
        <p14:creationId xmlns:p14="http://schemas.microsoft.com/office/powerpoint/2010/main" val="3823835052"/>
      </p:ext>
    </p:extLst>
  </p:cSld>
  <p:clrMapOvr>
    <a:masterClrMapping/>
  </p:clrMapOvr>
  <mc:AlternateContent xmlns:mc="http://schemas.openxmlformats.org/markup-compatibility/2006">
    <mc:Choice xmlns:p14="http://schemas.microsoft.com/office/powerpoint/2010/main" Requires="p14">
      <p:transition spd="slow" p14:dur="2000" advTm="25336"/>
    </mc:Choice>
    <mc:Fallback>
      <p:transition spd="slow" advTm="2533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57047A-974A-2A5E-BAEC-EC94644A0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5E448-F5EE-4B74-C15A-9B9F263138B3}"/>
              </a:ext>
            </a:extLst>
          </p:cNvPr>
          <p:cNvSpPr>
            <a:spLocks noGrp="1"/>
          </p:cNvSpPr>
          <p:nvPr>
            <p:ph type="title"/>
          </p:nvPr>
        </p:nvSpPr>
        <p:spPr>
          <a:xfrm>
            <a:off x="304800" y="304800"/>
            <a:ext cx="8229600" cy="990600"/>
          </a:xfrm>
        </p:spPr>
        <p:txBody>
          <a:bodyPr vert="horz" lIns="91440" tIns="45720" rIns="91440" bIns="45720" rtlCol="0" anchor="t">
            <a:noAutofit/>
          </a:bodyPr>
          <a:lstStyle/>
          <a:p>
            <a:pPr fontAlgn="base"/>
            <a:r>
              <a:rPr lang="en-US" sz="2800" b="1" dirty="0">
                <a:solidFill>
                  <a:srgbClr val="002060"/>
                </a:solidFill>
              </a:rPr>
              <a:t>SPAAR and MAR recommended merger: </a:t>
            </a:r>
            <a:br>
              <a:rPr lang="en-US" sz="2800" b="1" dirty="0">
                <a:solidFill>
                  <a:srgbClr val="002060"/>
                </a:solidFill>
              </a:rPr>
            </a:br>
            <a:r>
              <a:rPr lang="en-US" sz="2800" b="1" dirty="0">
                <a:solidFill>
                  <a:srgbClr val="002060"/>
                </a:solidFill>
              </a:rPr>
              <a:t>Charting the Future, Together</a:t>
            </a:r>
            <a:br>
              <a:rPr lang="en-US" b="1" dirty="0"/>
            </a:br>
            <a:endParaRPr lang="en-US" sz="2800" b="1" dirty="0">
              <a:solidFill>
                <a:srgbClr val="002060"/>
              </a:solidFill>
            </a:endParaRPr>
          </a:p>
        </p:txBody>
      </p:sp>
      <p:sp>
        <p:nvSpPr>
          <p:cNvPr id="4" name="TextBox 3">
            <a:extLst>
              <a:ext uri="{FF2B5EF4-FFF2-40B4-BE49-F238E27FC236}">
                <a16:creationId xmlns:a16="http://schemas.microsoft.com/office/drawing/2014/main" id="{83D5BB8C-C87F-60E9-AF99-0DB50A6327F1}"/>
              </a:ext>
            </a:extLst>
          </p:cNvPr>
          <p:cNvSpPr txBox="1"/>
          <p:nvPr/>
        </p:nvSpPr>
        <p:spPr>
          <a:xfrm>
            <a:off x="723899" y="1408733"/>
            <a:ext cx="7696200" cy="2224652"/>
          </a:xfrm>
          <a:prstGeom prst="rect">
            <a:avLst/>
          </a:prstGeom>
        </p:spPr>
        <p:txBody>
          <a:bodyPr vert="horz" lIns="91440" tIns="45720" rIns="91440" bIns="45720" rtlCol="0" anchor="t">
            <a:noAutofit/>
          </a:bodyPr>
          <a:lstStyle/>
          <a:p>
            <a:pPr fontAlgn="base"/>
            <a:r>
              <a:rPr lang="en-US" b="1" dirty="0"/>
              <a:t>The Boards of Directors of both SPAAR and MAR have unanimously voted to recommend a merger of the two associations.</a:t>
            </a:r>
            <a:r>
              <a:rPr lang="en-US" dirty="0"/>
              <a:t> A member vote will take place September 29 through October 2 and, if approved, the merger would be effective January 1, 2027. </a:t>
            </a:r>
            <a:r>
              <a:rPr lang="en-US" dirty="0">
                <a:hlinkClick r:id="rId3"/>
              </a:rPr>
              <a:t>Learn more</a:t>
            </a:r>
            <a:r>
              <a:rPr lang="en-US" dirty="0"/>
              <a:t> about the merger.</a:t>
            </a:r>
          </a:p>
          <a:p>
            <a:pPr fontAlgn="base"/>
            <a:endParaRPr lang="en-US" sz="800" dirty="0"/>
          </a:p>
          <a:p>
            <a:pPr fontAlgn="base"/>
            <a:r>
              <a:rPr lang="en-US" dirty="0"/>
              <a:t>SPAAR and MAR believe this is a unique time and opportunity to create one association that maximizes the two associations’ different strengths and unique histories to carry the mission even further for the collective 16,000 members.</a:t>
            </a:r>
          </a:p>
          <a:p>
            <a:pPr fontAlgn="base"/>
            <a:r>
              <a:rPr lang="en-US" b="1" dirty="0"/>
              <a:t>Click on the graphic below</a:t>
            </a:r>
            <a:r>
              <a:rPr lang="en-US" dirty="0"/>
              <a:t> to hear about the merger from Board members.</a:t>
            </a:r>
          </a:p>
        </p:txBody>
      </p:sp>
      <p:grpSp>
        <p:nvGrpSpPr>
          <p:cNvPr id="13" name="Group 12">
            <a:extLst>
              <a:ext uri="{FF2B5EF4-FFF2-40B4-BE49-F238E27FC236}">
                <a16:creationId xmlns:a16="http://schemas.microsoft.com/office/drawing/2014/main" id="{69BC47C6-9551-BA4C-4451-903CBF8936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768" y="6737718"/>
            <a:ext cx="9155399" cy="123363"/>
            <a:chOff x="-5025" y="6737718"/>
            <a:chExt cx="12207200" cy="123363"/>
          </a:xfrm>
        </p:grpSpPr>
        <p:sp>
          <p:nvSpPr>
            <p:cNvPr id="14" name="Rectangle 13">
              <a:extLst>
                <a:ext uri="{FF2B5EF4-FFF2-40B4-BE49-F238E27FC236}">
                  <a16:creationId xmlns:a16="http://schemas.microsoft.com/office/drawing/2014/main" id="{FBC540AD-C114-7067-4C4A-6C851FC6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1CAE1E-E949-F0DE-0AE0-C2A7EC5626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6" name="Picture 5">
            <a:hlinkClick r:id="rId4"/>
            <a:extLst>
              <a:ext uri="{FF2B5EF4-FFF2-40B4-BE49-F238E27FC236}">
                <a16:creationId xmlns:a16="http://schemas.microsoft.com/office/drawing/2014/main" id="{CCFED3DA-DD9D-F503-D2D0-B605BF611E9D}"/>
              </a:ext>
            </a:extLst>
          </p:cNvPr>
          <p:cNvPicPr>
            <a:picLocks noChangeAspect="1"/>
          </p:cNvPicPr>
          <p:nvPr/>
        </p:nvPicPr>
        <p:blipFill>
          <a:blip r:embed="rId5"/>
          <a:stretch>
            <a:fillRect/>
          </a:stretch>
        </p:blipFill>
        <p:spPr>
          <a:xfrm>
            <a:off x="825307" y="3950898"/>
            <a:ext cx="7493385" cy="2673487"/>
          </a:xfrm>
          <a:prstGeom prst="rect">
            <a:avLst/>
          </a:prstGeom>
        </p:spPr>
      </p:pic>
    </p:spTree>
    <p:extLst>
      <p:ext uri="{BB962C8B-B14F-4D97-AF65-F5344CB8AC3E}">
        <p14:creationId xmlns:p14="http://schemas.microsoft.com/office/powerpoint/2010/main" val="4055189749"/>
      </p:ext>
    </p:extLst>
  </p:cSld>
  <p:clrMapOvr>
    <a:masterClrMapping/>
  </p:clrMapOvr>
  <mc:AlternateContent xmlns:mc="http://schemas.openxmlformats.org/markup-compatibility/2006">
    <mc:Choice xmlns:p14="http://schemas.microsoft.com/office/powerpoint/2010/main" Requires="p14">
      <p:transition spd="slow" p14:dur="2000" advTm="25336"/>
    </mc:Choice>
    <mc:Fallback>
      <p:transition spd="slow" advTm="25336"/>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34F69F-F3FE-A78F-2F6A-968A0ECBADA3}"/>
            </a:ext>
          </a:extLst>
        </p:cNvPr>
        <p:cNvGrpSpPr/>
        <p:nvPr/>
      </p:nvGrpSpPr>
      <p:grpSpPr>
        <a:xfrm>
          <a:off x="0" y="0"/>
          <a:ext cx="0" cy="0"/>
          <a:chOff x="0" y="0"/>
          <a:chExt cx="0" cy="0"/>
        </a:xfrm>
      </p:grpSpPr>
      <p:sp>
        <p:nvSpPr>
          <p:cNvPr id="22" name="Flowchart: Document 21">
            <a:extLst>
              <a:ext uri="{FF2B5EF4-FFF2-40B4-BE49-F238E27FC236}">
                <a16:creationId xmlns:a16="http://schemas.microsoft.com/office/drawing/2014/main" id="{D12DDE76-C203-4047-9998-63900085B5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631" y="0"/>
            <a:ext cx="2436019" cy="3400426"/>
          </a:xfrm>
          <a:prstGeom prst="flowChartDocumen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04DFC3D-0B2D-96A5-0150-E687503E8F93}"/>
              </a:ext>
            </a:extLst>
          </p:cNvPr>
          <p:cNvSpPr>
            <a:spLocks noGrp="1"/>
          </p:cNvSpPr>
          <p:nvPr>
            <p:ph type="title"/>
          </p:nvPr>
        </p:nvSpPr>
        <p:spPr>
          <a:xfrm>
            <a:off x="471442" y="278244"/>
            <a:ext cx="2436019" cy="2371148"/>
          </a:xfrm>
        </p:spPr>
        <p:txBody>
          <a:bodyPr vert="horz" lIns="91440" tIns="45720" rIns="91440" bIns="45720" rtlCol="0" anchor="ctr">
            <a:normAutofit fontScale="90000"/>
          </a:bodyPr>
          <a:lstStyle/>
          <a:p>
            <a:pPr>
              <a:lnSpc>
                <a:spcPct val="90000"/>
              </a:lnSpc>
            </a:pPr>
            <a:r>
              <a:rPr lang="en-US" sz="2400" kern="1200" dirty="0">
                <a:solidFill>
                  <a:srgbClr val="002060"/>
                </a:solidFill>
                <a:latin typeface="+mj-lt"/>
                <a:ea typeface="+mj-ea"/>
                <a:cs typeface="+mj-cs"/>
              </a:rPr>
              <a:t>Take part in an upcoming information session.</a:t>
            </a:r>
            <a:br>
              <a:rPr lang="en-US" sz="2400" kern="1200" dirty="0">
                <a:solidFill>
                  <a:srgbClr val="002060"/>
                </a:solidFill>
                <a:latin typeface="+mj-lt"/>
                <a:ea typeface="+mj-ea"/>
                <a:cs typeface="+mj-cs"/>
              </a:rPr>
            </a:br>
            <a:br>
              <a:rPr lang="en-US" sz="2400" kern="1200" dirty="0">
                <a:solidFill>
                  <a:srgbClr val="002060"/>
                </a:solidFill>
                <a:latin typeface="+mj-lt"/>
                <a:ea typeface="+mj-ea"/>
                <a:cs typeface="+mj-cs"/>
              </a:rPr>
            </a:br>
            <a:r>
              <a:rPr lang="en-US" sz="2400" kern="1200" dirty="0">
                <a:solidFill>
                  <a:srgbClr val="002060"/>
                </a:solidFill>
                <a:latin typeface="+mj-lt"/>
                <a:ea typeface="+mj-ea"/>
                <a:cs typeface="+mj-cs"/>
              </a:rPr>
              <a:t>Register via SPAAR’s calendar.</a:t>
            </a:r>
          </a:p>
        </p:txBody>
      </p:sp>
      <p:pic>
        <p:nvPicPr>
          <p:cNvPr id="7" name="Picture 6">
            <a:extLst>
              <a:ext uri="{FF2B5EF4-FFF2-40B4-BE49-F238E27FC236}">
                <a16:creationId xmlns:a16="http://schemas.microsoft.com/office/drawing/2014/main" id="{F38425DE-D0F6-62E0-1982-21021508C15B}"/>
              </a:ext>
            </a:extLst>
          </p:cNvPr>
          <p:cNvPicPr>
            <a:picLocks noChangeAspect="1"/>
          </p:cNvPicPr>
          <p:nvPr/>
        </p:nvPicPr>
        <p:blipFill>
          <a:blip r:embed="rId3"/>
          <a:stretch>
            <a:fillRect/>
          </a:stretch>
        </p:blipFill>
        <p:spPr>
          <a:xfrm>
            <a:off x="3064669" y="221073"/>
            <a:ext cx="5742187" cy="6415853"/>
          </a:xfrm>
          <a:prstGeom prst="rect">
            <a:avLst/>
          </a:prstGeom>
        </p:spPr>
      </p:pic>
    </p:spTree>
    <p:extLst>
      <p:ext uri="{BB962C8B-B14F-4D97-AF65-F5344CB8AC3E}">
        <p14:creationId xmlns:p14="http://schemas.microsoft.com/office/powerpoint/2010/main" val="1018150418"/>
      </p:ext>
    </p:extLst>
  </p:cSld>
  <p:clrMapOvr>
    <a:masterClrMapping/>
  </p:clrMapOvr>
  <mc:AlternateContent xmlns:mc="http://schemas.openxmlformats.org/markup-compatibility/2006" xmlns:p14="http://schemas.microsoft.com/office/powerpoint/2010/main">
    <mc:Choice Requires="p14">
      <p:transition spd="slow" p14:dur="2000" advTm="25336"/>
    </mc:Choice>
    <mc:Fallback xmlns="">
      <p:transition spd="slow" advTm="2533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2FA8740-572C-1532-DEEF-B6943E3DC4D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FDB2362-D25E-1E4D-344D-8EB140F5D349}"/>
              </a:ext>
            </a:extLst>
          </p:cNvPr>
          <p:cNvPicPr>
            <a:picLocks noChangeAspect="1"/>
          </p:cNvPicPr>
          <p:nvPr/>
        </p:nvPicPr>
        <p:blipFill>
          <a:blip r:embed="rId3"/>
          <a:stretch>
            <a:fillRect/>
          </a:stretch>
        </p:blipFill>
        <p:spPr>
          <a:xfrm>
            <a:off x="0" y="3956649"/>
            <a:ext cx="3509883" cy="2514600"/>
          </a:xfrm>
          <a:prstGeom prst="rect">
            <a:avLst/>
          </a:prstGeom>
          <a:effectLst>
            <a:softEdge rad="63500"/>
          </a:effectLst>
        </p:spPr>
      </p:pic>
      <p:pic>
        <p:nvPicPr>
          <p:cNvPr id="7" name="Picture 6">
            <a:extLst>
              <a:ext uri="{FF2B5EF4-FFF2-40B4-BE49-F238E27FC236}">
                <a16:creationId xmlns:a16="http://schemas.microsoft.com/office/drawing/2014/main" id="{5B6220AD-87A1-B67C-E4BE-2AEC4A6DE845}"/>
              </a:ext>
            </a:extLst>
          </p:cNvPr>
          <p:cNvPicPr>
            <a:picLocks noChangeAspect="1"/>
          </p:cNvPicPr>
          <p:nvPr/>
        </p:nvPicPr>
        <p:blipFill>
          <a:blip r:embed="rId4"/>
          <a:stretch>
            <a:fillRect/>
          </a:stretch>
        </p:blipFill>
        <p:spPr>
          <a:xfrm>
            <a:off x="0" y="1511151"/>
            <a:ext cx="3538019" cy="2317540"/>
          </a:xfrm>
          <a:prstGeom prst="rect">
            <a:avLst/>
          </a:prstGeom>
          <a:effectLst>
            <a:softEdge rad="63500"/>
          </a:effectLst>
        </p:spPr>
      </p:pic>
      <p:sp>
        <p:nvSpPr>
          <p:cNvPr id="2" name="Title 1">
            <a:extLst>
              <a:ext uri="{FF2B5EF4-FFF2-40B4-BE49-F238E27FC236}">
                <a16:creationId xmlns:a16="http://schemas.microsoft.com/office/drawing/2014/main" id="{E8BB16FD-E01A-DBB5-3589-99D79604DD68}"/>
              </a:ext>
            </a:extLst>
          </p:cNvPr>
          <p:cNvSpPr>
            <a:spLocks noGrp="1"/>
          </p:cNvSpPr>
          <p:nvPr>
            <p:ph type="title"/>
          </p:nvPr>
        </p:nvSpPr>
        <p:spPr>
          <a:xfrm>
            <a:off x="3528502" y="1085491"/>
            <a:ext cx="5588181" cy="1290996"/>
          </a:xfrm>
        </p:spPr>
        <p:txBody>
          <a:bodyPr vert="horz" lIns="91440" tIns="45720" rIns="91440" bIns="45720" rtlCol="0" anchor="ctr">
            <a:normAutofit fontScale="90000"/>
          </a:bodyPr>
          <a:lstStyle/>
          <a:p>
            <a:pPr algn="l" fontAlgn="base">
              <a:lnSpc>
                <a:spcPct val="90000"/>
              </a:lnSpc>
              <a:spcAft>
                <a:spcPts val="1125"/>
              </a:spcAft>
            </a:pPr>
            <a:br>
              <a:rPr lang="en-US" sz="3100" b="1" dirty="0">
                <a:solidFill>
                  <a:schemeClr val="accent2">
                    <a:lumMod val="50000"/>
                  </a:schemeClr>
                </a:solidFill>
              </a:rPr>
            </a:br>
            <a:br>
              <a:rPr lang="en-US" sz="3100" b="1" dirty="0">
                <a:solidFill>
                  <a:srgbClr val="002060"/>
                </a:solidFill>
              </a:rPr>
            </a:br>
            <a:endParaRPr lang="en-US" sz="3100" b="1" dirty="0">
              <a:solidFill>
                <a:srgbClr val="002060"/>
              </a:solidFill>
              <a:effectLst/>
            </a:endParaRPr>
          </a:p>
        </p:txBody>
      </p:sp>
      <p:sp>
        <p:nvSpPr>
          <p:cNvPr id="4" name="TextBox 3">
            <a:extLst>
              <a:ext uri="{FF2B5EF4-FFF2-40B4-BE49-F238E27FC236}">
                <a16:creationId xmlns:a16="http://schemas.microsoft.com/office/drawing/2014/main" id="{3B902E2D-B083-3F3E-F60A-D6F3FB3F7656}"/>
              </a:ext>
            </a:extLst>
          </p:cNvPr>
          <p:cNvSpPr txBox="1"/>
          <p:nvPr/>
        </p:nvSpPr>
        <p:spPr>
          <a:xfrm>
            <a:off x="3666525" y="1085491"/>
            <a:ext cx="5412777" cy="5486400"/>
          </a:xfrm>
          <a:prstGeom prst="rect">
            <a:avLst/>
          </a:prstGeom>
        </p:spPr>
        <p:txBody>
          <a:bodyPr vert="horz" lIns="91440" tIns="45720" rIns="91440" bIns="45720" rtlCol="0" anchor="ctr">
            <a:normAutofit lnSpcReduction="10000"/>
          </a:bodyPr>
          <a:lstStyle/>
          <a:p>
            <a:pPr fontAlgn="base"/>
            <a:r>
              <a:rPr lang="en-US" dirty="0"/>
              <a:t>The countdown is on! And all members are welcome!</a:t>
            </a:r>
          </a:p>
          <a:p>
            <a:pPr fontAlgn="base"/>
            <a:endParaRPr lang="en-US" dirty="0"/>
          </a:p>
          <a:p>
            <a:pPr fontAlgn="base"/>
            <a:r>
              <a:rPr lang="en-US" dirty="0"/>
              <a:t>Take part in this year’s Poured with Purpose to mingle with other members and grow your business network over delicious heavy hors d’oeuvres at 7 Vines Vineyard &amp; Winery in Dellwood to support REALTORS® Charitable Foundation and its meaningful work giving back to members and the larger community.</a:t>
            </a:r>
          </a:p>
          <a:p>
            <a:pPr fontAlgn="base"/>
            <a:endParaRPr lang="en-US" dirty="0"/>
          </a:p>
          <a:p>
            <a:pPr fontAlgn="base"/>
            <a:r>
              <a:rPr lang="en-US" dirty="0"/>
              <a:t>Poured with Purpose is </a:t>
            </a:r>
            <a:r>
              <a:rPr lang="en-US" b="1" dirty="0"/>
              <a:t>Monday, September 14</a:t>
            </a:r>
            <a:r>
              <a:rPr lang="en-US" dirty="0"/>
              <a:t>, and space remains for members to join in this fun experience in the beautiful vineyard setting to sip, savor, connect and </a:t>
            </a:r>
            <a:r>
              <a:rPr lang="en-US"/>
              <a:t>give back</a:t>
            </a:r>
            <a:r>
              <a:rPr lang="en-US" dirty="0"/>
              <a:t>. Enjoy curated wine experiences, guided wine tours, heavy hors d’oeuvres and desserts, an exciting silent auction and plenty of opportunities to connect with colleagues and friends.</a:t>
            </a:r>
          </a:p>
          <a:p>
            <a:pPr fontAlgn="base"/>
            <a:endParaRPr lang="en-US" dirty="0"/>
          </a:p>
          <a:p>
            <a:pPr fontAlgn="base"/>
            <a:r>
              <a:rPr lang="en-US" dirty="0"/>
              <a:t>Tickets are $100 per person so </a:t>
            </a:r>
            <a:r>
              <a:rPr lang="en-US" dirty="0">
                <a:hlinkClick r:id="rId5"/>
              </a:rPr>
              <a:t>register for Poured with Purpose</a:t>
            </a:r>
            <a:r>
              <a:rPr lang="en-US" dirty="0"/>
              <a:t> today! Raise a glass, enjoy the experience and help make a difference in the community.</a:t>
            </a:r>
          </a:p>
        </p:txBody>
      </p:sp>
      <p:pic>
        <p:nvPicPr>
          <p:cNvPr id="10" name="Picture 9">
            <a:extLst>
              <a:ext uri="{FF2B5EF4-FFF2-40B4-BE49-F238E27FC236}">
                <a16:creationId xmlns:a16="http://schemas.microsoft.com/office/drawing/2014/main" id="{8EFE74DB-4EFB-4FFD-1902-3C8367DEF08E}"/>
              </a:ext>
            </a:extLst>
          </p:cNvPr>
          <p:cNvPicPr>
            <a:picLocks noChangeAspect="1"/>
          </p:cNvPicPr>
          <p:nvPr/>
        </p:nvPicPr>
        <p:blipFill>
          <a:blip r:embed="rId6"/>
          <a:stretch>
            <a:fillRect/>
          </a:stretch>
        </p:blipFill>
        <p:spPr>
          <a:xfrm>
            <a:off x="347106" y="386751"/>
            <a:ext cx="8449788" cy="829128"/>
          </a:xfrm>
          <a:prstGeom prst="rect">
            <a:avLst/>
          </a:prstGeom>
        </p:spPr>
      </p:pic>
    </p:spTree>
    <p:extLst>
      <p:ext uri="{BB962C8B-B14F-4D97-AF65-F5344CB8AC3E}">
        <p14:creationId xmlns:p14="http://schemas.microsoft.com/office/powerpoint/2010/main" val="903670498"/>
      </p:ext>
    </p:extLst>
  </p:cSld>
  <p:clrMapOvr>
    <a:masterClrMapping/>
  </p:clrMapOvr>
  <mc:AlternateContent xmlns:mc="http://schemas.openxmlformats.org/markup-compatibility/2006">
    <mc:Choice xmlns:p14="http://schemas.microsoft.com/office/powerpoint/2010/main" Requires="p14">
      <p:transition spd="slow" p14:dur="2000" advTm="25336"/>
    </mc:Choice>
    <mc:Fallback>
      <p:transition spd="slow" advTm="2533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430237-3DCA-62EE-C779-3A7FFDD48EEA}"/>
            </a:ext>
          </a:extLst>
        </p:cNvPr>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4F741C9-2C10-C44D-60A8-3EBE93129368}"/>
              </a:ext>
            </a:extLst>
          </p:cNvPr>
          <p:cNvPicPr>
            <a:picLocks noChangeAspect="1"/>
          </p:cNvPicPr>
          <p:nvPr/>
        </p:nvPicPr>
        <p:blipFill>
          <a:blip r:embed="rId3">
            <a:extLst>
              <a:ext uri="{28A0092B-C50C-407E-A947-70E740481C1C}">
                <a14:useLocalDpi xmlns:a14="http://schemas.microsoft.com/office/drawing/2010/main" val="0"/>
              </a:ext>
            </a:extLst>
          </a:blip>
          <a:srcRect l="14759" r="14759"/>
          <a:stretch/>
        </p:blipFill>
        <p:spPr>
          <a:xfrm>
            <a:off x="1889483" y="0"/>
            <a:ext cx="7252231" cy="6857990"/>
          </a:xfrm>
          <a:prstGeom prst="rect">
            <a:avLst/>
          </a:prstGeom>
        </p:spPr>
      </p:pic>
      <p:sp>
        <p:nvSpPr>
          <p:cNvPr id="50" name="Rectangle 4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C011C89-F1B0-2793-92F6-916F98C25CD9}"/>
              </a:ext>
            </a:extLst>
          </p:cNvPr>
          <p:cNvSpPr>
            <a:spLocks noGrp="1"/>
          </p:cNvSpPr>
          <p:nvPr>
            <p:ph type="title"/>
          </p:nvPr>
        </p:nvSpPr>
        <p:spPr>
          <a:xfrm>
            <a:off x="187128" y="762000"/>
            <a:ext cx="4820506" cy="2433312"/>
          </a:xfrm>
        </p:spPr>
        <p:txBody>
          <a:bodyPr vert="horz" lIns="91440" tIns="45720" rIns="91440" bIns="45720" rtlCol="0" anchor="ctr">
            <a:normAutofit fontScale="90000"/>
          </a:bodyPr>
          <a:lstStyle/>
          <a:p>
            <a:pPr algn="l" fontAlgn="base">
              <a:lnSpc>
                <a:spcPct val="100000"/>
              </a:lnSpc>
            </a:pP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br>
              <a:rPr lang="en-US" sz="3600" b="1" dirty="0">
                <a:solidFill>
                  <a:srgbClr val="002060"/>
                </a:solidFill>
              </a:rPr>
            </a:br>
            <a:r>
              <a:rPr lang="en-US" sz="3600" b="1" dirty="0">
                <a:solidFill>
                  <a:srgbClr val="002060"/>
                </a:solidFill>
              </a:rPr>
              <a:t>SPAAR’s Housing Resource Fair is September 24: excellent resources, new time and new location!</a:t>
            </a:r>
            <a:br>
              <a:rPr lang="en-US" sz="1100" b="1" dirty="0">
                <a:solidFill>
                  <a:srgbClr val="002060"/>
                </a:solidFill>
              </a:rPr>
            </a:br>
            <a:br>
              <a:rPr lang="en-US" sz="1100" b="1" dirty="0">
                <a:solidFill>
                  <a:srgbClr val="002060"/>
                </a:solidFill>
              </a:rPr>
            </a:br>
            <a:r>
              <a:rPr lang="en-US" sz="2400" dirty="0"/>
              <a:t>This event is a great opportunity for Realtors®, clients and the general public to learn about the abundance of homeowner and housing resources available in the Twin Cities as provided by local and county governments and community nonprofits.</a:t>
            </a:r>
            <a:br>
              <a:rPr lang="en-US" sz="2400" dirty="0"/>
            </a:br>
            <a:br>
              <a:rPr lang="en-US" sz="2400" dirty="0"/>
            </a:br>
            <a:r>
              <a:rPr lang="en-US" sz="2400" b="1" dirty="0"/>
              <a:t>Thursday, September 24 from 4-6pm</a:t>
            </a:r>
            <a:br>
              <a:rPr lang="en-US" sz="2400" b="1" dirty="0"/>
            </a:br>
            <a:r>
              <a:rPr lang="en-US" sz="2700" b="1" dirty="0"/>
              <a:t>International Institute of MN</a:t>
            </a:r>
            <a:br>
              <a:rPr lang="en-US" sz="2700" dirty="0"/>
            </a:br>
            <a:r>
              <a:rPr lang="en-US" sz="2200" dirty="0"/>
              <a:t>1694 Como Ave, Saint Paul, MN 55108</a:t>
            </a:r>
            <a:br>
              <a:rPr lang="en-US" sz="2400" dirty="0"/>
            </a:br>
            <a:br>
              <a:rPr lang="en-US" sz="2700" dirty="0"/>
            </a:br>
            <a:br>
              <a:rPr lang="en-US" sz="3600" b="1" dirty="0">
                <a:solidFill>
                  <a:srgbClr val="002060"/>
                </a:solidFill>
              </a:rPr>
            </a:br>
            <a:br>
              <a:rPr lang="en-US" sz="3600" b="1" dirty="0">
                <a:solidFill>
                  <a:srgbClr val="002060"/>
                </a:solidFill>
              </a:rPr>
            </a:br>
            <a:endParaRPr lang="en-US" sz="1800" b="1" dirty="0">
              <a:solidFill>
                <a:srgbClr val="002060"/>
              </a:solidFill>
            </a:endParaRPr>
          </a:p>
        </p:txBody>
      </p:sp>
      <p:sp>
        <p:nvSpPr>
          <p:cNvPr id="6" name="Rectangle 1">
            <a:extLst>
              <a:ext uri="{FF2B5EF4-FFF2-40B4-BE49-F238E27FC236}">
                <a16:creationId xmlns:a16="http://schemas.microsoft.com/office/drawing/2014/main" id="{9F3A7AC5-12BA-046C-2EB5-A2FD6422A252}"/>
              </a:ext>
            </a:extLst>
          </p:cNvPr>
          <p:cNvSpPr>
            <a:spLocks noChangeArrowheads="1"/>
          </p:cNvSpPr>
          <p:nvPr/>
        </p:nvSpPr>
        <p:spPr bwMode="auto">
          <a:xfrm>
            <a:off x="457200" y="32829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465107074"/>
      </p:ext>
    </p:extLst>
  </p:cSld>
  <p:clrMapOvr>
    <a:masterClrMapping/>
  </p:clrMapOvr>
  <mc:AlternateContent xmlns:mc="http://schemas.openxmlformats.org/markup-compatibility/2006" xmlns:p14="http://schemas.microsoft.com/office/powerpoint/2010/main">
    <mc:Choice Requires="p14">
      <p:transition spd="slow" p14:dur="2000" advTm="25336"/>
    </mc:Choice>
    <mc:Fallback xmlns="">
      <p:transition spd="slow" advTm="2533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D7A6C-B891-DCFF-53E6-D6EAB4947AA4}"/>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B0AF98-98D0-E77C-7AFD-1A8D3D772A43}"/>
              </a:ext>
            </a:extLst>
          </p:cNvPr>
          <p:cNvSpPr>
            <a:spLocks noGrp="1"/>
          </p:cNvSpPr>
          <p:nvPr>
            <p:ph type="title"/>
          </p:nvPr>
        </p:nvSpPr>
        <p:spPr>
          <a:xfrm>
            <a:off x="628649" y="537883"/>
            <a:ext cx="3587773" cy="1942810"/>
          </a:xfrm>
        </p:spPr>
        <p:txBody>
          <a:bodyPr vert="horz" lIns="91440" tIns="45720" rIns="91440" bIns="45720" rtlCol="0" anchor="b">
            <a:normAutofit/>
          </a:bodyPr>
          <a:lstStyle/>
          <a:p>
            <a:pPr algn="l" fontAlgn="base">
              <a:lnSpc>
                <a:spcPct val="90000"/>
              </a:lnSpc>
              <a:spcAft>
                <a:spcPts val="1125"/>
              </a:spcAft>
            </a:pPr>
            <a:r>
              <a:rPr lang="en-US" sz="3500" b="1" kern="1200">
                <a:solidFill>
                  <a:schemeClr val="tx1"/>
                </a:solidFill>
                <a:latin typeface="+mj-lt"/>
                <a:ea typeface="+mj-ea"/>
                <a:cs typeface="+mj-cs"/>
              </a:rPr>
              <a:t>Take advantage of classes and events at SPAAR!</a:t>
            </a:r>
            <a:endParaRPr lang="en-US" sz="3500" b="1" i="1" kern="1200">
              <a:solidFill>
                <a:schemeClr val="tx1"/>
              </a:solidFill>
              <a:effectLst/>
              <a:latin typeface="+mj-lt"/>
              <a:ea typeface="+mj-ea"/>
              <a:cs typeface="+mj-cs"/>
            </a:endParaRPr>
          </a:p>
        </p:txBody>
      </p:sp>
      <p:sp>
        <p:nvSpPr>
          <p:cNvPr id="4" name="TextBox 3">
            <a:extLst>
              <a:ext uri="{FF2B5EF4-FFF2-40B4-BE49-F238E27FC236}">
                <a16:creationId xmlns:a16="http://schemas.microsoft.com/office/drawing/2014/main" id="{BAA366EE-0D6D-7C14-7A8D-82B4CC826782}"/>
              </a:ext>
            </a:extLst>
          </p:cNvPr>
          <p:cNvSpPr txBox="1"/>
          <p:nvPr/>
        </p:nvSpPr>
        <p:spPr>
          <a:xfrm>
            <a:off x="628649" y="2686323"/>
            <a:ext cx="3587773" cy="3433583"/>
          </a:xfrm>
          <a:prstGeom prst="rect">
            <a:avLst/>
          </a:prstGeom>
        </p:spPr>
        <p:txBody>
          <a:bodyPr vert="horz" lIns="91440" tIns="45720" rIns="91440" bIns="45720" rtlCol="0">
            <a:normAutofit/>
          </a:bodyPr>
          <a:lstStyle/>
          <a:p>
            <a:pPr>
              <a:lnSpc>
                <a:spcPct val="90000"/>
              </a:lnSpc>
              <a:spcAft>
                <a:spcPts val="600"/>
              </a:spcAft>
            </a:pPr>
            <a:r>
              <a:rPr lang="en-US" sz="1700" dirty="0"/>
              <a:t>Check out SPAAR’s calendar to stay up to date on classes, events and more throughout 2026.</a:t>
            </a:r>
          </a:p>
          <a:p>
            <a:pPr>
              <a:lnSpc>
                <a:spcPct val="90000"/>
              </a:lnSpc>
              <a:spcAft>
                <a:spcPts val="600"/>
              </a:spcAft>
            </a:pPr>
            <a:endParaRPr lang="en-US" sz="1700" dirty="0"/>
          </a:p>
          <a:p>
            <a:pPr>
              <a:lnSpc>
                <a:spcPct val="90000"/>
              </a:lnSpc>
              <a:spcAft>
                <a:spcPts val="600"/>
              </a:spcAft>
            </a:pPr>
            <a:r>
              <a:rPr lang="en-US" sz="1700" dirty="0"/>
              <a:t>In addition to what’s offered online and in person per SPAAR’s calendar, SPAAR also offers a </a:t>
            </a:r>
            <a:r>
              <a:rPr lang="en-US" sz="1700" dirty="0">
                <a:hlinkClick r:id="rId3"/>
              </a:rPr>
              <a:t>microlearning library </a:t>
            </a:r>
            <a:r>
              <a:rPr lang="en-US" sz="1700" dirty="0"/>
              <a:t>with a variety of topics that cover tips, tricks and tutorials, all available to watch on video.</a:t>
            </a:r>
          </a:p>
          <a:p>
            <a:pPr>
              <a:lnSpc>
                <a:spcPct val="90000"/>
              </a:lnSpc>
              <a:spcAft>
                <a:spcPts val="600"/>
              </a:spcAft>
            </a:pPr>
            <a:endParaRPr lang="en-US" sz="1700" dirty="0"/>
          </a:p>
          <a:p>
            <a:pPr>
              <a:lnSpc>
                <a:spcPct val="90000"/>
              </a:lnSpc>
              <a:spcAft>
                <a:spcPts val="600"/>
              </a:spcAft>
            </a:pPr>
            <a:r>
              <a:rPr lang="en-US" sz="1700" dirty="0"/>
              <a:t>Email </a:t>
            </a:r>
            <a:r>
              <a:rPr lang="en-US" sz="1700" dirty="0">
                <a:hlinkClick r:id="rId4"/>
              </a:rPr>
              <a:t>spaar@spaar.com</a:t>
            </a:r>
            <a:r>
              <a:rPr lang="en-US" sz="1700" dirty="0"/>
              <a:t> with questions.</a:t>
            </a:r>
          </a:p>
        </p:txBody>
      </p:sp>
      <p:pic>
        <p:nvPicPr>
          <p:cNvPr id="5" name="Picture 4">
            <a:extLst>
              <a:ext uri="{FF2B5EF4-FFF2-40B4-BE49-F238E27FC236}">
                <a16:creationId xmlns:a16="http://schemas.microsoft.com/office/drawing/2014/main" id="{A4A6CFD5-E9E1-C838-671F-A49049C79CC4}"/>
              </a:ext>
            </a:extLst>
          </p:cNvPr>
          <p:cNvPicPr>
            <a:picLocks noChangeAspect="1"/>
          </p:cNvPicPr>
          <p:nvPr/>
        </p:nvPicPr>
        <p:blipFill>
          <a:blip r:embed="rId5">
            <a:extLst>
              <a:ext uri="{28A0092B-C50C-407E-A947-70E740481C1C}">
                <a14:useLocalDpi xmlns:a14="http://schemas.microsoft.com/office/drawing/2010/main" val="0"/>
              </a:ext>
            </a:extLst>
          </a:blip>
          <a:stretch/>
        </p:blipFill>
        <p:spPr>
          <a:xfrm>
            <a:off x="4491318" y="867712"/>
            <a:ext cx="4024031" cy="4922362"/>
          </a:xfrm>
          <a:prstGeom prst="rect">
            <a:avLst/>
          </a:prstGeom>
        </p:spPr>
      </p:pic>
    </p:spTree>
    <p:extLst>
      <p:ext uri="{BB962C8B-B14F-4D97-AF65-F5344CB8AC3E}">
        <p14:creationId xmlns:p14="http://schemas.microsoft.com/office/powerpoint/2010/main" val="290622800"/>
      </p:ext>
    </p:extLst>
  </p:cSld>
  <p:clrMapOvr>
    <a:masterClrMapping/>
  </p:clrMapOvr>
  <mc:AlternateContent xmlns:mc="http://schemas.openxmlformats.org/markup-compatibility/2006" xmlns:p14="http://schemas.microsoft.com/office/powerpoint/2010/main">
    <mc:Choice Requires="p14">
      <p:transition spd="slow" p14:dur="2000" advTm="25336"/>
    </mc:Choice>
    <mc:Fallback xmlns="">
      <p:transition spd="slow" advTm="2533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845966-6EFC-468A-9CC7-BAB4B9585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4000"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75554383-98AF-4A47-BB65-705FAAA4BE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12500" r="12500"/>
          <a:stretch/>
        </p:blipFill>
        <p:spPr>
          <a:xfrm>
            <a:off x="0" y="0"/>
            <a:ext cx="9144000" cy="6858000"/>
          </a:xfrm>
          <a:prstGeom prst="rect">
            <a:avLst/>
          </a:prstGeom>
        </p:spPr>
      </p:pic>
      <p:sp>
        <p:nvSpPr>
          <p:cNvPr id="14" name="Freeform: Shape 13">
            <a:extLst>
              <a:ext uri="{FF2B5EF4-FFF2-40B4-BE49-F238E27FC236}">
                <a16:creationId xmlns:a16="http://schemas.microsoft.com/office/drawing/2014/main" id="{ADAD1991-FFD1-4E94-ABAB-7560D3300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5410" y="-3970"/>
            <a:ext cx="7748362" cy="6874811"/>
          </a:xfrm>
          <a:custGeom>
            <a:avLst/>
            <a:gdLst>
              <a:gd name="connsiteX0" fmla="*/ 2232159 w 7837716"/>
              <a:gd name="connsiteY0" fmla="*/ 0 h 6858000"/>
              <a:gd name="connsiteX1" fmla="*/ 5605557 w 7837716"/>
              <a:gd name="connsiteY1" fmla="*/ 0 h 6858000"/>
              <a:gd name="connsiteX2" fmla="*/ 5617845 w 7837716"/>
              <a:gd name="connsiteY2" fmla="*/ 5384 h 6858000"/>
              <a:gd name="connsiteX3" fmla="*/ 7837716 w 7837716"/>
              <a:gd name="connsiteY3" fmla="*/ 3429000 h 6858000"/>
              <a:gd name="connsiteX4" fmla="*/ 5617845 w 7837716"/>
              <a:gd name="connsiteY4" fmla="*/ 6852616 h 6858000"/>
              <a:gd name="connsiteX5" fmla="*/ 5605557 w 7837716"/>
              <a:gd name="connsiteY5" fmla="*/ 6858000 h 6858000"/>
              <a:gd name="connsiteX6" fmla="*/ 2232159 w 7837716"/>
              <a:gd name="connsiteY6" fmla="*/ 6858000 h 6858000"/>
              <a:gd name="connsiteX7" fmla="*/ 2219871 w 7837716"/>
              <a:gd name="connsiteY7" fmla="*/ 6852616 h 6858000"/>
              <a:gd name="connsiteX8" fmla="*/ 0 w 7837716"/>
              <a:gd name="connsiteY8" fmla="*/ 3429000 h 6858000"/>
              <a:gd name="connsiteX9" fmla="*/ 2219871 w 7837716"/>
              <a:gd name="connsiteY9" fmla="*/ 53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37716" h="6858000">
                <a:moveTo>
                  <a:pt x="2232159" y="0"/>
                </a:moveTo>
                <a:lnTo>
                  <a:pt x="5605557" y="0"/>
                </a:lnTo>
                <a:lnTo>
                  <a:pt x="5617845" y="5384"/>
                </a:lnTo>
                <a:cubicBezTo>
                  <a:pt x="6931322" y="618789"/>
                  <a:pt x="7837716" y="1921305"/>
                  <a:pt x="7837716" y="3429000"/>
                </a:cubicBezTo>
                <a:cubicBezTo>
                  <a:pt x="7837716" y="4936696"/>
                  <a:pt x="6931322" y="6239212"/>
                  <a:pt x="5617845" y="6852616"/>
                </a:cubicBezTo>
                <a:lnTo>
                  <a:pt x="5605557" y="6858000"/>
                </a:lnTo>
                <a:lnTo>
                  <a:pt x="2232159" y="6858000"/>
                </a:lnTo>
                <a:lnTo>
                  <a:pt x="2219871" y="6852616"/>
                </a:lnTo>
                <a:cubicBezTo>
                  <a:pt x="906394" y="6239212"/>
                  <a:pt x="0" y="4936696"/>
                  <a:pt x="0" y="3429000"/>
                </a:cubicBezTo>
                <a:cubicBezTo>
                  <a:pt x="0" y="1921305"/>
                  <a:pt x="906394" y="618789"/>
                  <a:pt x="2219871" y="5384"/>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2000"/>
                  </a:schemeClr>
                </a:gs>
                <a:gs pos="100000">
                  <a:schemeClr val="bg2">
                    <a:lumMod val="87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2" name="Picture 1">
            <a:extLst>
              <a:ext uri="{FF2B5EF4-FFF2-40B4-BE49-F238E27FC236}">
                <a16:creationId xmlns:a16="http://schemas.microsoft.com/office/drawing/2014/main" id="{E4C21094-991D-4300-AA0F-9F23126B7A69}"/>
              </a:ext>
            </a:extLst>
          </p:cNvPr>
          <p:cNvPicPr>
            <a:picLocks noChangeAspect="1"/>
          </p:cNvPicPr>
          <p:nvPr/>
        </p:nvPicPr>
        <p:blipFill>
          <a:blip r:embed="rId3"/>
          <a:stretch>
            <a:fillRect/>
          </a:stretch>
        </p:blipFill>
        <p:spPr>
          <a:xfrm>
            <a:off x="1818856" y="844906"/>
            <a:ext cx="5421465" cy="949401"/>
          </a:xfrm>
          <a:prstGeom prst="rect">
            <a:avLst/>
          </a:prstGeom>
        </p:spPr>
      </p:pic>
      <p:pic>
        <p:nvPicPr>
          <p:cNvPr id="5" name="Picture 4">
            <a:hlinkClick r:id="rId4"/>
            <a:extLst>
              <a:ext uri="{FF2B5EF4-FFF2-40B4-BE49-F238E27FC236}">
                <a16:creationId xmlns:a16="http://schemas.microsoft.com/office/drawing/2014/main" id="{034373EE-7854-4EA5-A86E-2E876BAEBB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782440" y="2373491"/>
            <a:ext cx="5579120" cy="2111017"/>
          </a:xfrm>
          <a:prstGeom prst="rect">
            <a:avLst/>
          </a:prstGeom>
        </p:spPr>
      </p:pic>
      <p:sp>
        <p:nvSpPr>
          <p:cNvPr id="3" name="TextBox 2">
            <a:extLst>
              <a:ext uri="{FF2B5EF4-FFF2-40B4-BE49-F238E27FC236}">
                <a16:creationId xmlns:a16="http://schemas.microsoft.com/office/drawing/2014/main" id="{D8ED340A-0E8A-4E64-A0E6-1D19F67B2EEF}"/>
              </a:ext>
            </a:extLst>
          </p:cNvPr>
          <p:cNvSpPr txBox="1"/>
          <p:nvPr/>
        </p:nvSpPr>
        <p:spPr>
          <a:xfrm>
            <a:off x="2113338" y="5018034"/>
            <a:ext cx="4832503" cy="600164"/>
          </a:xfrm>
          <a:prstGeom prst="rect">
            <a:avLst/>
          </a:prstGeom>
          <a:noFill/>
        </p:spPr>
        <p:txBody>
          <a:bodyPr wrap="square" rtlCol="0">
            <a:spAutoFit/>
          </a:bodyPr>
          <a:lstStyle/>
          <a:p>
            <a:pPr algn="ctr" defTabSz="640080">
              <a:spcAft>
                <a:spcPts val="600"/>
              </a:spcAft>
            </a:pPr>
            <a:r>
              <a:rPr lang="en-US" sz="1400" kern="1200">
                <a:solidFill>
                  <a:schemeClr val="tx1"/>
                </a:solidFill>
                <a:latin typeface="+mn-lt"/>
                <a:ea typeface="+mn-ea"/>
                <a:cs typeface="+mn-cs"/>
                <a:hlinkClick r:id="rId6"/>
              </a:rPr>
              <a:t>Click here to see the latest Twin Cities housing statistics </a:t>
            </a:r>
            <a:endParaRPr lang="en-US" sz="1400" kern="1200">
              <a:solidFill>
                <a:schemeClr val="tx1"/>
              </a:solidFill>
              <a:latin typeface="+mn-lt"/>
              <a:ea typeface="+mn-ea"/>
              <a:cs typeface="+mn-cs"/>
            </a:endParaRPr>
          </a:p>
          <a:p>
            <a:pPr algn="ctr" defTabSz="640080">
              <a:spcAft>
                <a:spcPts val="600"/>
              </a:spcAft>
            </a:pPr>
            <a:r>
              <a:rPr lang="en-US" sz="1400" kern="1200">
                <a:solidFill>
                  <a:schemeClr val="tx1"/>
                </a:solidFill>
                <a:latin typeface="+mn-lt"/>
                <a:ea typeface="+mn-ea"/>
                <a:cs typeface="+mn-cs"/>
              </a:rPr>
              <a:t>(also available on SPAAR’s website under </a:t>
            </a:r>
            <a:r>
              <a:rPr lang="en-US" sz="1400" kern="1200">
                <a:solidFill>
                  <a:schemeClr val="tx1"/>
                </a:solidFill>
                <a:latin typeface="+mn-lt"/>
                <a:ea typeface="+mn-ea"/>
                <a:cs typeface="+mn-cs"/>
                <a:hlinkClick r:id="rId7"/>
              </a:rPr>
              <a:t>News &amp; Statistics</a:t>
            </a:r>
            <a:r>
              <a:rPr lang="en-US" sz="1400" kern="1200">
                <a:solidFill>
                  <a:schemeClr val="tx1"/>
                </a:solidFill>
                <a:latin typeface="+mn-lt"/>
                <a:ea typeface="+mn-ea"/>
                <a:cs typeface="+mn-cs"/>
              </a:rPr>
              <a:t>).</a:t>
            </a:r>
            <a:endParaRPr lang="en-US" sz="2000"/>
          </a:p>
        </p:txBody>
      </p:sp>
    </p:spTree>
    <p:extLst>
      <p:ext uri="{BB962C8B-B14F-4D97-AF65-F5344CB8AC3E}">
        <p14:creationId xmlns:p14="http://schemas.microsoft.com/office/powerpoint/2010/main" val="29291210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AF0C6DF-5678-4107-B09C-B078E4DFDD8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513482" y="1143002"/>
            <a:ext cx="3200399" cy="1828798"/>
          </a:xfrm>
          <a:prstGeom prst="rect">
            <a:avLst/>
          </a:prstGeom>
        </p:spPr>
      </p:pic>
      <p:pic>
        <p:nvPicPr>
          <p:cNvPr id="3" name="Picture 2">
            <a:extLst>
              <a:ext uri="{FF2B5EF4-FFF2-40B4-BE49-F238E27FC236}">
                <a16:creationId xmlns:a16="http://schemas.microsoft.com/office/drawing/2014/main" id="{6DF0152F-5892-4444-ADF2-F5BD10762C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13483" y="4141008"/>
            <a:ext cx="3200677" cy="1623298"/>
          </a:xfrm>
          <a:prstGeom prst="rect">
            <a:avLst/>
          </a:prstGeom>
        </p:spPr>
      </p:pic>
      <p:sp>
        <p:nvSpPr>
          <p:cNvPr id="4" name="TextBox 3">
            <a:extLst>
              <a:ext uri="{FF2B5EF4-FFF2-40B4-BE49-F238E27FC236}">
                <a16:creationId xmlns:a16="http://schemas.microsoft.com/office/drawing/2014/main" id="{EAF575EC-A12C-46DF-879D-AA8905801A90}"/>
              </a:ext>
            </a:extLst>
          </p:cNvPr>
          <p:cNvSpPr txBox="1"/>
          <p:nvPr/>
        </p:nvSpPr>
        <p:spPr>
          <a:xfrm>
            <a:off x="228600" y="271150"/>
            <a:ext cx="5159000" cy="5878532"/>
          </a:xfrm>
          <a:prstGeom prst="rect">
            <a:avLst/>
          </a:prstGeom>
          <a:noFill/>
        </p:spPr>
        <p:txBody>
          <a:bodyPr wrap="square" rtlCol="0">
            <a:spAutoFit/>
          </a:bodyPr>
          <a:lstStyle/>
          <a:p>
            <a:r>
              <a:rPr lang="en-US" sz="2800" b="1" dirty="0">
                <a:solidFill>
                  <a:schemeClr val="tx2">
                    <a:lumMod val="75000"/>
                  </a:schemeClr>
                </a:solidFill>
              </a:rPr>
              <a:t>Are you receiving SPAAR’s weekly newsletters? </a:t>
            </a:r>
          </a:p>
          <a:p>
            <a:endParaRPr lang="en-US" sz="1200" dirty="0">
              <a:solidFill>
                <a:schemeClr val="tx2">
                  <a:lumMod val="75000"/>
                </a:schemeClr>
              </a:solidFill>
            </a:endParaRPr>
          </a:p>
          <a:p>
            <a:r>
              <a:rPr lang="en-US" sz="2800" dirty="0">
                <a:solidFill>
                  <a:schemeClr val="tx2">
                    <a:lumMod val="75000"/>
                  </a:schemeClr>
                </a:solidFill>
              </a:rPr>
              <a:t>If not, email </a:t>
            </a:r>
            <a:r>
              <a:rPr lang="en-US" sz="2800" b="1" dirty="0">
                <a:solidFill>
                  <a:schemeClr val="tx2">
                    <a:lumMod val="75000"/>
                  </a:schemeClr>
                </a:solidFill>
                <a:hlinkClick r:id="rId4">
                  <a:extLst>
                    <a:ext uri="{A12FA001-AC4F-418D-AE19-62706E023703}">
                      <ahyp:hlinkClr xmlns:ahyp="http://schemas.microsoft.com/office/drawing/2018/hyperlinkcolor" val="tx"/>
                    </a:ext>
                  </a:extLst>
                </a:hlinkClick>
              </a:rPr>
              <a:t>spaar@spaar.com</a:t>
            </a:r>
            <a:r>
              <a:rPr lang="en-US" sz="2800" b="1" dirty="0">
                <a:solidFill>
                  <a:schemeClr val="tx2">
                    <a:lumMod val="75000"/>
                  </a:schemeClr>
                </a:solidFill>
              </a:rPr>
              <a:t> </a:t>
            </a:r>
          </a:p>
          <a:p>
            <a:r>
              <a:rPr lang="en-US" sz="2800" dirty="0">
                <a:solidFill>
                  <a:schemeClr val="tx2">
                    <a:lumMod val="75000"/>
                  </a:schemeClr>
                </a:solidFill>
              </a:rPr>
              <a:t>to be sure you’re receiving </a:t>
            </a:r>
          </a:p>
          <a:p>
            <a:r>
              <a:rPr lang="en-US" sz="2800" b="1" dirty="0" err="1">
                <a:solidFill>
                  <a:schemeClr val="tx2">
                    <a:lumMod val="75000"/>
                  </a:schemeClr>
                </a:solidFill>
              </a:rPr>
              <a:t>eNews</a:t>
            </a:r>
            <a:r>
              <a:rPr lang="en-US" sz="2800" dirty="0">
                <a:solidFill>
                  <a:schemeClr val="tx2">
                    <a:lumMod val="75000"/>
                  </a:schemeClr>
                </a:solidFill>
              </a:rPr>
              <a:t> on Mondays and </a:t>
            </a:r>
            <a:r>
              <a:rPr lang="en-US" sz="2800" b="1">
                <a:solidFill>
                  <a:schemeClr val="tx2">
                    <a:lumMod val="75000"/>
                  </a:schemeClr>
                </a:solidFill>
              </a:rPr>
              <a:t>Education </a:t>
            </a:r>
            <a:r>
              <a:rPr lang="en-US" sz="2800">
                <a:solidFill>
                  <a:schemeClr val="tx2">
                    <a:lumMod val="75000"/>
                  </a:schemeClr>
                </a:solidFill>
              </a:rPr>
              <a:t>updates </a:t>
            </a:r>
            <a:r>
              <a:rPr lang="en-US" sz="2800" dirty="0">
                <a:solidFill>
                  <a:schemeClr val="tx2">
                    <a:lumMod val="75000"/>
                  </a:schemeClr>
                </a:solidFill>
              </a:rPr>
              <a:t>on Thursdays.</a:t>
            </a:r>
          </a:p>
          <a:p>
            <a:endParaRPr lang="en-US" sz="2800" dirty="0">
              <a:solidFill>
                <a:schemeClr val="tx2">
                  <a:lumMod val="75000"/>
                </a:schemeClr>
              </a:solidFill>
            </a:endParaRPr>
          </a:p>
          <a:p>
            <a:endParaRPr lang="en-US" sz="2800" dirty="0">
              <a:solidFill>
                <a:schemeClr val="tx2">
                  <a:lumMod val="75000"/>
                </a:schemeClr>
              </a:solidFill>
            </a:endParaRPr>
          </a:p>
          <a:p>
            <a:r>
              <a:rPr lang="en-US" sz="2800" dirty="0"/>
              <a:t>Keep up to date on SPAAR information and events at </a:t>
            </a:r>
            <a:r>
              <a:rPr lang="en-US" sz="2800" dirty="0">
                <a:hlinkClick r:id="rId5"/>
              </a:rPr>
              <a:t>www.spaar.com </a:t>
            </a:r>
            <a:r>
              <a:rPr lang="en-US" sz="2800" dirty="0"/>
              <a:t>and on social media: Facebook, Instagram, Twitter and LinkedIn.</a:t>
            </a:r>
            <a:endParaRPr lang="en-US" sz="2800" dirty="0">
              <a:solidFill>
                <a:schemeClr val="tx2">
                  <a:lumMod val="75000"/>
                </a:schemeClr>
              </a:solidFill>
            </a:endParaRPr>
          </a:p>
        </p:txBody>
      </p:sp>
      <p:pic>
        <p:nvPicPr>
          <p:cNvPr id="7" name="Picture 6">
            <a:extLst>
              <a:ext uri="{FF2B5EF4-FFF2-40B4-BE49-F238E27FC236}">
                <a16:creationId xmlns:a16="http://schemas.microsoft.com/office/drawing/2014/main" id="{6898E5CB-AAC6-463B-AAAA-13823979405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303076" y="711631"/>
            <a:ext cx="3632202" cy="2043113"/>
          </a:xfrm>
          <a:prstGeom prst="rect">
            <a:avLst/>
          </a:prstGeom>
        </p:spPr>
      </p:pic>
    </p:spTree>
    <p:extLst>
      <p:ext uri="{BB962C8B-B14F-4D97-AF65-F5344CB8AC3E}">
        <p14:creationId xmlns:p14="http://schemas.microsoft.com/office/powerpoint/2010/main" val="35366870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eae9f9b-4bae-44af-b8c2-1075629703ec" xsi:nil="true"/>
    <lcf76f155ced4ddcb4097134ff3c332f xmlns="15f260e6-76d7-418e-a702-85269f46a6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B133C3459B28439D41AE8BC7128AE0" ma:contentTypeVersion="13" ma:contentTypeDescription="Create a new document." ma:contentTypeScope="" ma:versionID="08c851414475b50f541de07f85cd2cb4">
  <xsd:schema xmlns:xsd="http://www.w3.org/2001/XMLSchema" xmlns:xs="http://www.w3.org/2001/XMLSchema" xmlns:p="http://schemas.microsoft.com/office/2006/metadata/properties" xmlns:ns2="15f260e6-76d7-418e-a702-85269f46a641" xmlns:ns3="2eae9f9b-4bae-44af-b8c2-1075629703ec" targetNamespace="http://schemas.microsoft.com/office/2006/metadata/properties" ma:root="true" ma:fieldsID="f86ff65c8a65415b9e9d1da3bfcb1114" ns2:_="" ns3:_="">
    <xsd:import namespace="15f260e6-76d7-418e-a702-85269f46a641"/>
    <xsd:import namespace="2eae9f9b-4bae-44af-b8c2-1075629703e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f260e6-76d7-418e-a702-85269f46a6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d6793f8c-ae8e-4d17-aa67-1791289d22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ae9f9b-4bae-44af-b8c2-1075629703ec"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e1e3749-a04f-47bf-aca4-da7b78e6ce6a}" ma:internalName="TaxCatchAll" ma:showField="CatchAllData" ma:web="2eae9f9b-4bae-44af-b8c2-1075629703e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81258B-0F45-4D41-B9B8-4F4D65D9A8E0}">
  <ds:schemaRefs>
    <ds:schemaRef ds:uri="http://schemas.microsoft.com/office/2006/metadata/properties"/>
    <ds:schemaRef ds:uri="http://schemas.microsoft.com/office/infopath/2007/PartnerControls"/>
    <ds:schemaRef ds:uri="2eae9f9b-4bae-44af-b8c2-1075629703ec"/>
    <ds:schemaRef ds:uri="15f260e6-76d7-418e-a702-85269f46a641"/>
  </ds:schemaRefs>
</ds:datastoreItem>
</file>

<file path=customXml/itemProps2.xml><?xml version="1.0" encoding="utf-8"?>
<ds:datastoreItem xmlns:ds="http://schemas.openxmlformats.org/officeDocument/2006/customXml" ds:itemID="{C8601B46-FFD5-46EA-963A-E00A60EF22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f260e6-76d7-418e-a702-85269f46a641"/>
    <ds:schemaRef ds:uri="2eae9f9b-4bae-44af-b8c2-1075629703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4472E46-2BB4-47BA-9EEF-C3E3E46C22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34827</TotalTime>
  <Words>758</Words>
  <Application>Microsoft Office PowerPoint</Application>
  <PresentationFormat>On-screen Show (4:3)</PresentationFormat>
  <Paragraphs>50</Paragraphs>
  <Slides>9</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SPAAR news to know and things to do</vt:lpstr>
      <vt:lpstr>Learn more about the SentriLock conversion.</vt:lpstr>
      <vt:lpstr>SPAAR and MAR recommended merger:  Charting the Future, Together </vt:lpstr>
      <vt:lpstr>Take part in an upcoming information session.  Register via SPAAR’s calendar.</vt:lpstr>
      <vt:lpstr>  </vt:lpstr>
      <vt:lpstr>         SPAAR’s Housing Resource Fair is September 24: excellent resources, new time and new location!  This event is a great opportunity for Realtors®, clients and the general public to learn about the abundance of homeowner and housing resources available in the Twin Cities as provided by local and county governments and community nonprofits.  Thursday, September 24 from 4-6pm International Institute of MN 1694 Como Ave, Saint Paul, MN 55108    </vt:lpstr>
      <vt:lpstr>Take advantage of classes and events at SPAAR!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Kovacich</dc:creator>
  <cp:lastModifiedBy>Jennifer Kovacich</cp:lastModifiedBy>
  <cp:revision>393</cp:revision>
  <dcterms:created xsi:type="dcterms:W3CDTF">2021-02-06T20:58:33Z</dcterms:created>
  <dcterms:modified xsi:type="dcterms:W3CDTF">2026-09-05T15:30:31Z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0x0101004FB133C3459B28439D41AE8BC7128AE0</vt:lpwstr>
  </property>
  <property fmtid="{D5CDD505-2E9C-101B-9397-08002B2CF9AE}" pid="3" name="Order">
    <vt:r8>66800</vt:r8>
  </property>
  <property fmtid="{D5CDD505-2E9C-101B-9397-08002B2CF9AE}" pid="4" name="MediaServiceImageTags">
    <vt:lpwstr/>
  </property>
</Properties>
</file>