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470" r:id="rId5"/>
    <p:sldId id="472" r:id="rId6"/>
    <p:sldId id="469" r:id="rId7"/>
    <p:sldId id="473" r:id="rId8"/>
    <p:sldId id="474" r:id="rId9"/>
    <p:sldId id="463" r:id="rId10"/>
    <p:sldId id="337" r:id="rId11"/>
    <p:sldId id="393"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70"/>
            <p14:sldId id="472"/>
            <p14:sldId id="469"/>
            <p14:sldId id="473"/>
            <p14:sldId id="474"/>
            <p14:sldId id="463"/>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35"/>
    <a:srgbClr val="3399FF"/>
    <a:srgbClr val="0616AA"/>
    <a:srgbClr val="CE46B4"/>
    <a:srgbClr val="67B595"/>
    <a:srgbClr val="C96009"/>
    <a:srgbClr val="FF6600"/>
    <a:srgbClr val="EF2D72"/>
    <a:srgbClr val="D6C80C"/>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64E71-C5C9-4479-B258-525590A2520D}" v="19" dt="2026-04-24T22:24:04.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3" autoAdjust="0"/>
  </p:normalViewPr>
  <p:slideViewPr>
    <p:cSldViewPr>
      <p:cViewPr varScale="1">
        <p:scale>
          <a:sx n="74" d="100"/>
          <a:sy n="74" d="100"/>
        </p:scale>
        <p:origin x="1084"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Kovacich" userId="682405fb-931d-4e4c-9748-6b771dd9a6e4" providerId="ADAL" clId="{DF71FF4B-857B-4457-8ED3-D9A9D5C176DC}"/>
    <pc:docChg chg="undo custSel addSld delSld modSld sldOrd modSection">
      <pc:chgData name="Jennifer Kovacich" userId="682405fb-931d-4e4c-9748-6b771dd9a6e4" providerId="ADAL" clId="{DF71FF4B-857B-4457-8ED3-D9A9D5C176DC}" dt="2026-04-24T22:25:37.580" v="1329"/>
      <pc:docMkLst>
        <pc:docMk/>
      </pc:docMkLst>
      <pc:sldChg chg="ord">
        <pc:chgData name="Jennifer Kovacich" userId="682405fb-931d-4e4c-9748-6b771dd9a6e4" providerId="ADAL" clId="{DF71FF4B-857B-4457-8ED3-D9A9D5C176DC}" dt="2026-04-24T22:24:37.447" v="1325"/>
        <pc:sldMkLst>
          <pc:docMk/>
          <pc:sldMk cId="290622800" sldId="463"/>
        </pc:sldMkLst>
      </pc:sldChg>
      <pc:sldChg chg="del">
        <pc:chgData name="Jennifer Kovacich" userId="682405fb-931d-4e4c-9748-6b771dd9a6e4" providerId="ADAL" clId="{DF71FF4B-857B-4457-8ED3-D9A9D5C176DC}" dt="2026-04-24T22:00:23.587" v="1048" actId="2696"/>
        <pc:sldMkLst>
          <pc:docMk/>
          <pc:sldMk cId="3919514769" sldId="468"/>
        </pc:sldMkLst>
      </pc:sldChg>
      <pc:sldChg chg="addSp delSp modSp mod ord">
        <pc:chgData name="Jennifer Kovacich" userId="682405fb-931d-4e4c-9748-6b771dd9a6e4" providerId="ADAL" clId="{DF71FF4B-857B-4457-8ED3-D9A9D5C176DC}" dt="2026-04-24T22:25:37.580" v="1329"/>
        <pc:sldMkLst>
          <pc:docMk/>
          <pc:sldMk cId="2940410269" sldId="469"/>
        </pc:sldMkLst>
        <pc:spChg chg="mod">
          <ac:chgData name="Jennifer Kovacich" userId="682405fb-931d-4e4c-9748-6b771dd9a6e4" providerId="ADAL" clId="{DF71FF4B-857B-4457-8ED3-D9A9D5C176DC}" dt="2026-04-24T20:46:46.109" v="402" actId="1076"/>
          <ac:spMkLst>
            <pc:docMk/>
            <pc:sldMk cId="2940410269" sldId="469"/>
            <ac:spMk id="2" creationId="{5F99EBB1-909A-71F1-2298-CC0D968D54C6}"/>
          </ac:spMkLst>
        </pc:spChg>
        <pc:spChg chg="mod">
          <ac:chgData name="Jennifer Kovacich" userId="682405fb-931d-4e4c-9748-6b771dd9a6e4" providerId="ADAL" clId="{DF71FF4B-857B-4457-8ED3-D9A9D5C176DC}" dt="2026-04-24T20:52:55.937" v="667" actId="20577"/>
          <ac:spMkLst>
            <pc:docMk/>
            <pc:sldMk cId="2940410269" sldId="469"/>
            <ac:spMk id="4" creationId="{AC50E723-F48C-29D9-FC68-96FF897D1AF3}"/>
          </ac:spMkLst>
        </pc:spChg>
        <pc:spChg chg="add mod">
          <ac:chgData name="Jennifer Kovacich" userId="682405fb-931d-4e4c-9748-6b771dd9a6e4" providerId="ADAL" clId="{DF71FF4B-857B-4457-8ED3-D9A9D5C176DC}" dt="2026-04-24T20:44:48.436" v="390"/>
          <ac:spMkLst>
            <pc:docMk/>
            <pc:sldMk cId="2940410269" sldId="469"/>
            <ac:spMk id="6" creationId="{355107F5-7194-F4D8-873D-C9B000FEB609}"/>
          </ac:spMkLst>
        </pc:spChg>
        <pc:graphicFrameChg chg="add del mod">
          <ac:chgData name="Jennifer Kovacich" userId="682405fb-931d-4e4c-9748-6b771dd9a6e4" providerId="ADAL" clId="{DF71FF4B-857B-4457-8ED3-D9A9D5C176DC}" dt="2026-04-24T20:45:34.726" v="396" actId="478"/>
          <ac:graphicFrameMkLst>
            <pc:docMk/>
            <pc:sldMk cId="2940410269" sldId="469"/>
            <ac:graphicFrameMk id="3" creationId="{A37949F1-0A27-AB7A-292E-09165ABBA98D}"/>
          </ac:graphicFrameMkLst>
        </pc:graphicFrameChg>
        <pc:graphicFrameChg chg="add del mod">
          <ac:chgData name="Jennifer Kovacich" userId="682405fb-931d-4e4c-9748-6b771dd9a6e4" providerId="ADAL" clId="{DF71FF4B-857B-4457-8ED3-D9A9D5C176DC}" dt="2026-04-24T20:45:32.207" v="395" actId="478"/>
          <ac:graphicFrameMkLst>
            <pc:docMk/>
            <pc:sldMk cId="2940410269" sldId="469"/>
            <ac:graphicFrameMk id="5" creationId="{F1D41AEA-AF6A-B2FD-BC58-8AAF658732BF}"/>
          </ac:graphicFrameMkLst>
        </pc:graphicFrameChg>
        <pc:picChg chg="mod">
          <ac:chgData name="Jennifer Kovacich" userId="682405fb-931d-4e4c-9748-6b771dd9a6e4" providerId="ADAL" clId="{DF71FF4B-857B-4457-8ED3-D9A9D5C176DC}" dt="2026-04-24T20:50:42.727" v="624" actId="14826"/>
          <ac:picMkLst>
            <pc:docMk/>
            <pc:sldMk cId="2940410269" sldId="469"/>
            <ac:picMk id="8" creationId="{0544FFC0-C6B2-F6FB-97FF-819275C2766C}"/>
          </ac:picMkLst>
        </pc:picChg>
      </pc:sldChg>
      <pc:sldChg chg="addSp modSp mod">
        <pc:chgData name="Jennifer Kovacich" userId="682405fb-931d-4e4c-9748-6b771dd9a6e4" providerId="ADAL" clId="{DF71FF4B-857B-4457-8ED3-D9A9D5C176DC}" dt="2026-04-24T21:02:47.020" v="957" actId="20577"/>
        <pc:sldMkLst>
          <pc:docMk/>
          <pc:sldMk cId="3842295653" sldId="470"/>
        </pc:sldMkLst>
        <pc:spChg chg="mod">
          <ac:chgData name="Jennifer Kovacich" userId="682405fb-931d-4e4c-9748-6b771dd9a6e4" providerId="ADAL" clId="{DF71FF4B-857B-4457-8ED3-D9A9D5C176DC}" dt="2026-04-24T21:01:08.818" v="930" actId="1076"/>
          <ac:spMkLst>
            <pc:docMk/>
            <pc:sldMk cId="3842295653" sldId="470"/>
            <ac:spMk id="2" creationId="{3137CA8D-8E3E-025B-DA1D-B4EE6993D626}"/>
          </ac:spMkLst>
        </pc:spChg>
        <pc:spChg chg="mod">
          <ac:chgData name="Jennifer Kovacich" userId="682405fb-931d-4e4c-9748-6b771dd9a6e4" providerId="ADAL" clId="{DF71FF4B-857B-4457-8ED3-D9A9D5C176DC}" dt="2026-04-24T21:02:47.020" v="957" actId="20577"/>
          <ac:spMkLst>
            <pc:docMk/>
            <pc:sldMk cId="3842295653" sldId="470"/>
            <ac:spMk id="4" creationId="{E9383747-EAA4-1B9F-2B32-BA490E823507}"/>
          </ac:spMkLst>
        </pc:spChg>
        <pc:grpChg chg="add">
          <ac:chgData name="Jennifer Kovacich" userId="682405fb-931d-4e4c-9748-6b771dd9a6e4" providerId="ADAL" clId="{DF71FF4B-857B-4457-8ED3-D9A9D5C176DC}" dt="2026-04-24T21:00:08.703" v="916" actId="26606"/>
          <ac:grpSpMkLst>
            <pc:docMk/>
            <pc:sldMk cId="3842295653" sldId="470"/>
            <ac:grpSpMk id="13" creationId="{F2221BB3-7B5D-C899-7745-66D7AC3232A7}"/>
          </ac:grpSpMkLst>
        </pc:grpChg>
        <pc:picChg chg="mod ord">
          <ac:chgData name="Jennifer Kovacich" userId="682405fb-931d-4e4c-9748-6b771dd9a6e4" providerId="ADAL" clId="{DF71FF4B-857B-4457-8ED3-D9A9D5C176DC}" dt="2026-04-24T21:00:08.703" v="916" actId="26606"/>
          <ac:picMkLst>
            <pc:docMk/>
            <pc:sldMk cId="3842295653" sldId="470"/>
            <ac:picMk id="8" creationId="{C03AD55C-2961-DC0D-2E1A-5E614EE64BA6}"/>
          </ac:picMkLst>
        </pc:picChg>
      </pc:sldChg>
      <pc:sldChg chg="modSp mod ord">
        <pc:chgData name="Jennifer Kovacich" userId="682405fb-931d-4e4c-9748-6b771dd9a6e4" providerId="ADAL" clId="{DF71FF4B-857B-4457-8ED3-D9A9D5C176DC}" dt="2026-04-24T22:02:17.561" v="1088" actId="20577"/>
        <pc:sldMkLst>
          <pc:docMk/>
          <pc:sldMk cId="3944047321" sldId="472"/>
        </pc:sldMkLst>
        <pc:spChg chg="mod">
          <ac:chgData name="Jennifer Kovacich" userId="682405fb-931d-4e4c-9748-6b771dd9a6e4" providerId="ADAL" clId="{DF71FF4B-857B-4457-8ED3-D9A9D5C176DC}" dt="2026-04-24T19:49:57.224" v="388" actId="14100"/>
          <ac:spMkLst>
            <pc:docMk/>
            <pc:sldMk cId="3944047321" sldId="472"/>
            <ac:spMk id="2" creationId="{5E0FA62B-D7B5-3EAD-1363-52C9B02D9904}"/>
          </ac:spMkLst>
        </pc:spChg>
        <pc:graphicFrameChg chg="mod modGraphic">
          <ac:chgData name="Jennifer Kovacich" userId="682405fb-931d-4e4c-9748-6b771dd9a6e4" providerId="ADAL" clId="{DF71FF4B-857B-4457-8ED3-D9A9D5C176DC}" dt="2026-04-24T22:02:17.561" v="1088" actId="20577"/>
          <ac:graphicFrameMkLst>
            <pc:docMk/>
            <pc:sldMk cId="3944047321" sldId="472"/>
            <ac:graphicFrameMk id="6" creationId="{A26EF4AB-B2C0-1A0A-1FA1-7D779D4C0231}"/>
          </ac:graphicFrameMkLst>
        </pc:graphicFrameChg>
        <pc:picChg chg="mod">
          <ac:chgData name="Jennifer Kovacich" userId="682405fb-931d-4e4c-9748-6b771dd9a6e4" providerId="ADAL" clId="{DF71FF4B-857B-4457-8ED3-D9A9D5C176DC}" dt="2026-04-24T19:49:45.704" v="385" actId="14100"/>
          <ac:picMkLst>
            <pc:docMk/>
            <pc:sldMk cId="3944047321" sldId="472"/>
            <ac:picMk id="5" creationId="{8B188B9C-6B92-0AC3-C865-9088E9069023}"/>
          </ac:picMkLst>
        </pc:picChg>
      </pc:sldChg>
      <pc:sldChg chg="addSp delSp modSp add mod">
        <pc:chgData name="Jennifer Kovacich" userId="682405fb-931d-4e4c-9748-6b771dd9a6e4" providerId="ADAL" clId="{DF71FF4B-857B-4457-8ED3-D9A9D5C176DC}" dt="2026-04-24T22:00:12.205" v="1047" actId="1076"/>
        <pc:sldMkLst>
          <pc:docMk/>
          <pc:sldMk cId="280677990" sldId="473"/>
        </pc:sldMkLst>
        <pc:spChg chg="mod">
          <ac:chgData name="Jennifer Kovacich" userId="682405fb-931d-4e4c-9748-6b771dd9a6e4" providerId="ADAL" clId="{DF71FF4B-857B-4457-8ED3-D9A9D5C176DC}" dt="2026-04-24T21:58:21.821" v="1005" actId="14100"/>
          <ac:spMkLst>
            <pc:docMk/>
            <pc:sldMk cId="280677990" sldId="473"/>
            <ac:spMk id="2" creationId="{DA9B4808-BEB3-DB1A-21DB-36EF87A82E97}"/>
          </ac:spMkLst>
        </pc:spChg>
        <pc:spChg chg="mod">
          <ac:chgData name="Jennifer Kovacich" userId="682405fb-931d-4e4c-9748-6b771dd9a6e4" providerId="ADAL" clId="{DF71FF4B-857B-4457-8ED3-D9A9D5C176DC}" dt="2026-04-24T21:59:32.993" v="1045" actId="20577"/>
          <ac:spMkLst>
            <pc:docMk/>
            <pc:sldMk cId="280677990" sldId="473"/>
            <ac:spMk id="4" creationId="{2DFF3B57-5F2A-F398-6012-2FEF295C6BB4}"/>
          </ac:spMkLst>
        </pc:spChg>
        <pc:picChg chg="add mod">
          <ac:chgData name="Jennifer Kovacich" userId="682405fb-931d-4e4c-9748-6b771dd9a6e4" providerId="ADAL" clId="{DF71FF4B-857B-4457-8ED3-D9A9D5C176DC}" dt="2026-04-24T22:00:12.205" v="1047" actId="1076"/>
          <ac:picMkLst>
            <pc:docMk/>
            <pc:sldMk cId="280677990" sldId="473"/>
            <ac:picMk id="5" creationId="{8A06ADAD-26BC-9C87-1AFE-4C9D27583B23}"/>
          </ac:picMkLst>
        </pc:picChg>
        <pc:picChg chg="del">
          <ac:chgData name="Jennifer Kovacich" userId="682405fb-931d-4e4c-9748-6b771dd9a6e4" providerId="ADAL" clId="{DF71FF4B-857B-4457-8ED3-D9A9D5C176DC}" dt="2026-04-24T21:53:29.535" v="960" actId="478"/>
          <ac:picMkLst>
            <pc:docMk/>
            <pc:sldMk cId="280677990" sldId="473"/>
            <ac:picMk id="8" creationId="{D323845F-0870-D0C7-4F7B-95ABD77C7B03}"/>
          </ac:picMkLst>
        </pc:picChg>
      </pc:sldChg>
      <pc:sldChg chg="modSp add mod">
        <pc:chgData name="Jennifer Kovacich" userId="682405fb-931d-4e4c-9748-6b771dd9a6e4" providerId="ADAL" clId="{DF71FF4B-857B-4457-8ED3-D9A9D5C176DC}" dt="2026-04-24T22:25:27.123" v="1327" actId="1076"/>
        <pc:sldMkLst>
          <pc:docMk/>
          <pc:sldMk cId="1018150418" sldId="474"/>
        </pc:sldMkLst>
        <pc:spChg chg="mod">
          <ac:chgData name="Jennifer Kovacich" userId="682405fb-931d-4e4c-9748-6b771dd9a6e4" providerId="ADAL" clId="{DF71FF4B-857B-4457-8ED3-D9A9D5C176DC}" dt="2026-04-24T22:21:44.843" v="1315" actId="207"/>
          <ac:spMkLst>
            <pc:docMk/>
            <pc:sldMk cId="1018150418" sldId="474"/>
            <ac:spMk id="2" creationId="{D3724968-5C3D-DF0D-4125-8F30FBF384C3}"/>
          </ac:spMkLst>
        </pc:spChg>
        <pc:spChg chg="mod">
          <ac:chgData name="Jennifer Kovacich" userId="682405fb-931d-4e4c-9748-6b771dd9a6e4" providerId="ADAL" clId="{DF71FF4B-857B-4457-8ED3-D9A9D5C176DC}" dt="2026-04-24T22:21:13.208" v="1314" actId="20577"/>
          <ac:spMkLst>
            <pc:docMk/>
            <pc:sldMk cId="1018150418" sldId="474"/>
            <ac:spMk id="4" creationId="{DC787AA0-7CF3-CBEC-E20F-0262165B7D6E}"/>
          </ac:spMkLst>
        </pc:spChg>
        <pc:picChg chg="mod">
          <ac:chgData name="Jennifer Kovacich" userId="682405fb-931d-4e4c-9748-6b771dd9a6e4" providerId="ADAL" clId="{DF71FF4B-857B-4457-8ED3-D9A9D5C176DC}" dt="2026-04-24T22:25:27.123" v="1327" actId="1076"/>
          <ac:picMkLst>
            <pc:docMk/>
            <pc:sldMk cId="1018150418" sldId="474"/>
            <ac:picMk id="8" creationId="{A9C3F725-491A-6C90-6502-84CD9E3A0C9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4/24/2026</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4/24/2026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3DE9-FADC-19D2-198C-7AAA59B05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87D21-F361-5ABC-FC94-A66D0D6A8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FB6A4-37A3-E43A-1192-9AA6D2C2F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54C7D2-3440-B5D6-F54D-18103954AE45}"/>
              </a:ext>
            </a:extLst>
          </p:cNvPr>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47557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77D4-8F69-14C7-C3B5-D99A5B24E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4FFDB-1A75-FD2E-02FB-161C8EDB3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62317-8B72-0DC0-4D1B-F67C8E575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8E08EA-B0C7-1BA8-44E0-D65CA23126C4}"/>
              </a:ext>
            </a:extLst>
          </p:cNvPr>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38212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5474C-92AB-7E63-2EA9-47D3C7539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03165-938E-AB69-9CBC-3E24278D45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4F110-F105-7846-1445-5A13F6E0B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345961-60F6-37CE-10D0-315A9DC6ADC8}"/>
              </a:ext>
            </a:extLst>
          </p:cNvPr>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295677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614C-5F98-E857-A1AB-F982C6A95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0F0E2-72B3-4B97-CBE5-C0A8F834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3D505-4CAD-5E9B-F66F-96DBC352FA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EEBF50-904D-F7E1-9149-27BDF19EC6D9}"/>
              </a:ext>
            </a:extLst>
          </p:cNvPr>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113582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A2CA5-0D78-9601-2998-C621C647C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68F60-AEB6-59FB-5F6B-F17123FF8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8D2B7-808B-1C07-A14D-1BBC3AEECD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E3E829-3A13-5580-60C8-96884882CFC0}"/>
              </a:ext>
            </a:extLst>
          </p:cNvPr>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8565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A5EF-C082-6B5C-D23D-027CE5760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B9B37-635D-46F3-30E5-7FEC4DA30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65562-43EC-C261-7B74-21F4D89E32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7F7F8-31EA-FFCB-6C30-9942A37F7D2B}"/>
              </a:ext>
            </a:extLst>
          </p:cNvPr>
          <p:cNvSpPr>
            <a:spLocks noGrp="1"/>
          </p:cNvSpPr>
          <p:nvPr>
            <p:ph type="sldNum" sz="quarter" idx="5"/>
          </p:nvPr>
        </p:nvSpPr>
        <p:spPr/>
        <p:txBody>
          <a:bodyPr/>
          <a:lstStyle/>
          <a:p>
            <a:fld id="{30AA58E9-FFC9-1A41-B3DF-2C226A6B461C}" type="slidenum">
              <a:rPr lang="en-US" smtClean="0"/>
              <a:t>6</a:t>
            </a:fld>
            <a:endParaRPr lang="en-US"/>
          </a:p>
        </p:txBody>
      </p:sp>
    </p:spTree>
    <p:extLst>
      <p:ext uri="{BB962C8B-B14F-4D97-AF65-F5344CB8AC3E}">
        <p14:creationId xmlns:p14="http://schemas.microsoft.com/office/powerpoint/2010/main" val="90134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4/24/2026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paarportal.ramcoams.net/Meetings/Registration/MeetingDetails.aspx?mid=8404cbad-5f33-f111-a74b-00155d100666"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paarportal.ramcoams.net/Meetings/Registration/MeetingDetails.aspx?mid=38685c77-b02e-f111-a74b-00155d0079e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paarportal.ramcoams.net/Meetings/Registration/MeetingDetails.aspx?mid=352ad297-c33d-f111-a74b-00155d10066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spaar.com/professional-development/calend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paar.com/education/microlearnin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hyperlink" Target="mailto:spaar@spaar.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spaar.com/news-statistics/"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9.jpeg"/><Relationship Id="rId4" Type="http://schemas.openxmlformats.org/officeDocument/2006/relationships/hyperlink" Target="https://spaar.com/news-statistics/statistic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BF466-272C-3264-F802-446698DEC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7CA8D-8E3E-025B-DA1D-B4EE6993D626}"/>
              </a:ext>
            </a:extLst>
          </p:cNvPr>
          <p:cNvSpPr>
            <a:spLocks noGrp="1"/>
          </p:cNvSpPr>
          <p:nvPr>
            <p:ph type="title"/>
          </p:nvPr>
        </p:nvSpPr>
        <p:spPr>
          <a:xfrm>
            <a:off x="304800" y="304800"/>
            <a:ext cx="3200400" cy="1594189"/>
          </a:xfrm>
        </p:spPr>
        <p:txBody>
          <a:bodyPr vert="horz" lIns="91440" tIns="45720" rIns="91440" bIns="45720" rtlCol="0" anchor="t">
            <a:noAutofit/>
          </a:bodyPr>
          <a:lstStyle/>
          <a:p>
            <a:pPr algn="l" fontAlgn="base">
              <a:lnSpc>
                <a:spcPct val="90000"/>
              </a:lnSpc>
            </a:pPr>
            <a:r>
              <a:rPr lang="en-US" sz="3200" b="1" dirty="0">
                <a:solidFill>
                  <a:srgbClr val="002060"/>
                </a:solidFill>
              </a:rPr>
              <a:t>Say “Cheese” and say “Cheers” at SPAAR’s Headshots &amp; Hops event</a:t>
            </a:r>
          </a:p>
        </p:txBody>
      </p:sp>
      <p:sp>
        <p:nvSpPr>
          <p:cNvPr id="4" name="TextBox 3">
            <a:extLst>
              <a:ext uri="{FF2B5EF4-FFF2-40B4-BE49-F238E27FC236}">
                <a16:creationId xmlns:a16="http://schemas.microsoft.com/office/drawing/2014/main" id="{E9383747-EAA4-1B9F-2B32-BA490E823507}"/>
              </a:ext>
            </a:extLst>
          </p:cNvPr>
          <p:cNvSpPr txBox="1"/>
          <p:nvPr/>
        </p:nvSpPr>
        <p:spPr>
          <a:xfrm>
            <a:off x="3886200" y="311988"/>
            <a:ext cx="4876800" cy="2431211"/>
          </a:xfrm>
          <a:prstGeom prst="rect">
            <a:avLst/>
          </a:prstGeom>
        </p:spPr>
        <p:txBody>
          <a:bodyPr vert="horz" lIns="91440" tIns="45720" rIns="91440" bIns="45720" rtlCol="0" anchor="t">
            <a:noAutofit/>
          </a:bodyPr>
          <a:lstStyle/>
          <a:p>
            <a:pPr>
              <a:lnSpc>
                <a:spcPct val="90000"/>
              </a:lnSpc>
              <a:spcAft>
                <a:spcPts val="600"/>
              </a:spcAft>
            </a:pPr>
            <a:r>
              <a:rPr lang="en-US" sz="1600" dirty="0"/>
              <a:t>Join SPAAR for </a:t>
            </a:r>
            <a:r>
              <a:rPr lang="en-US" sz="1600" b="1" dirty="0"/>
              <a:t>Headshots &amp; Hops</a:t>
            </a:r>
            <a:r>
              <a:rPr lang="en-US" sz="1600" dirty="0"/>
              <a:t>, a networking event on May 6 where members will connect with industry colleagues and get a free, high-quality headshot. YPN member Borna with Square Feet Floor Plans will be on-site capturing polished, professional headshots so members can walk away with an updated look for LinkedIn or their business website.</a:t>
            </a:r>
          </a:p>
          <a:p>
            <a:pPr>
              <a:lnSpc>
                <a:spcPct val="90000"/>
              </a:lnSpc>
              <a:spcAft>
                <a:spcPts val="600"/>
              </a:spcAft>
            </a:pPr>
            <a:r>
              <a:rPr lang="en-US" sz="1600" dirty="0"/>
              <a:t>In between photos, grab a drink, spark new conversations and network in a fun, welcoming atmosphere. </a:t>
            </a:r>
            <a:r>
              <a:rPr lang="en-US" sz="1600" dirty="0">
                <a:hlinkClick r:id="rId3"/>
              </a:rPr>
              <a:t>Register here</a:t>
            </a:r>
            <a:r>
              <a:rPr lang="en-US" sz="1600" dirty="0"/>
              <a:t>.</a:t>
            </a:r>
          </a:p>
          <a:p>
            <a:pPr>
              <a:lnSpc>
                <a:spcPct val="90000"/>
              </a:lnSpc>
              <a:spcAft>
                <a:spcPts val="600"/>
              </a:spcAft>
            </a:pPr>
            <a:endParaRPr lang="en-US" sz="1600" dirty="0"/>
          </a:p>
        </p:txBody>
      </p:sp>
      <p:pic>
        <p:nvPicPr>
          <p:cNvPr id="8" name="Picture 7">
            <a:extLst>
              <a:ext uri="{FF2B5EF4-FFF2-40B4-BE49-F238E27FC236}">
                <a16:creationId xmlns:a16="http://schemas.microsoft.com/office/drawing/2014/main" id="{C03AD55C-2961-DC0D-2E1A-5E614EE64BA6}"/>
              </a:ext>
            </a:extLst>
          </p:cNvPr>
          <p:cNvPicPr>
            <a:picLocks noChangeAspect="1"/>
          </p:cNvPicPr>
          <p:nvPr/>
        </p:nvPicPr>
        <p:blipFill>
          <a:blip r:embed="rId4">
            <a:extLst>
              <a:ext uri="{28A0092B-C50C-407E-A947-70E740481C1C}">
                <a14:useLocalDpi xmlns:a14="http://schemas.microsoft.com/office/drawing/2010/main" val="0"/>
              </a:ext>
            </a:extLst>
          </a:blip>
          <a:srcRect t="3290" b="6549"/>
          <a:stretch>
            <a:fillRect/>
          </a:stretch>
        </p:blipFill>
        <p:spPr>
          <a:xfrm>
            <a:off x="-1" y="2818262"/>
            <a:ext cx="9144001" cy="4039737"/>
          </a:xfrm>
          <a:prstGeom prst="rect">
            <a:avLst/>
          </a:prstGeom>
        </p:spPr>
      </p:pic>
      <p:grpSp>
        <p:nvGrpSpPr>
          <p:cNvPr id="13" name="Group 12">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4" name="Rectangle 13">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2295653"/>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3C1BAE-FE85-793D-76D7-120A5551E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FA62B-D7B5-3EAD-1363-52C9B02D9904}"/>
              </a:ext>
            </a:extLst>
          </p:cNvPr>
          <p:cNvSpPr>
            <a:spLocks noGrp="1"/>
          </p:cNvSpPr>
          <p:nvPr>
            <p:ph type="title"/>
          </p:nvPr>
        </p:nvSpPr>
        <p:spPr>
          <a:xfrm>
            <a:off x="0" y="3505201"/>
            <a:ext cx="2057400" cy="2700336"/>
          </a:xfrm>
        </p:spPr>
        <p:txBody>
          <a:bodyPr vert="horz" lIns="91440" tIns="45720" rIns="91440" bIns="45720" rtlCol="0" anchor="ctr">
            <a:noAutofit/>
          </a:bodyPr>
          <a:lstStyle/>
          <a:p>
            <a:pPr fontAlgn="base"/>
            <a:r>
              <a:rPr lang="en-US" sz="2800" b="1" dirty="0">
                <a:solidFill>
                  <a:srgbClr val="C00000"/>
                </a:solidFill>
              </a:rPr>
              <a:t>Realtor® roundtable member opportunity on </a:t>
            </a:r>
            <a:br>
              <a:rPr lang="en-US" sz="2800" b="1" dirty="0">
                <a:solidFill>
                  <a:srgbClr val="C00000"/>
                </a:solidFill>
              </a:rPr>
            </a:br>
            <a:r>
              <a:rPr lang="en-US" sz="2800" b="1" dirty="0">
                <a:solidFill>
                  <a:srgbClr val="C00000"/>
                </a:solidFill>
              </a:rPr>
              <a:t>May 12</a:t>
            </a:r>
          </a:p>
        </p:txBody>
      </p:sp>
      <p:pic>
        <p:nvPicPr>
          <p:cNvPr id="5" name="Picture 4">
            <a:extLst>
              <a:ext uri="{FF2B5EF4-FFF2-40B4-BE49-F238E27FC236}">
                <a16:creationId xmlns:a16="http://schemas.microsoft.com/office/drawing/2014/main" id="{8B188B9C-6B92-0AC3-C865-9088E9069023}"/>
              </a:ext>
            </a:extLst>
          </p:cNvPr>
          <p:cNvPicPr>
            <a:picLocks noChangeAspect="1"/>
          </p:cNvPicPr>
          <p:nvPr/>
        </p:nvPicPr>
        <p:blipFill>
          <a:blip r:embed="rId3">
            <a:extLst>
              <a:ext uri="{28A0092B-C50C-407E-A947-70E740481C1C}">
                <a14:useLocalDpi xmlns:a14="http://schemas.microsoft.com/office/drawing/2010/main" val="0"/>
              </a:ext>
            </a:extLst>
          </a:blip>
          <a:srcRect t="14010" b="14010"/>
          <a:stretch/>
        </p:blipFill>
        <p:spPr>
          <a:xfrm>
            <a:off x="-24442" y="0"/>
            <a:ext cx="9143980" cy="335279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6" name="Table 5">
            <a:extLst>
              <a:ext uri="{FF2B5EF4-FFF2-40B4-BE49-F238E27FC236}">
                <a16:creationId xmlns:a16="http://schemas.microsoft.com/office/drawing/2014/main" id="{A26EF4AB-B2C0-1A0A-1FA1-7D779D4C0231}"/>
              </a:ext>
            </a:extLst>
          </p:cNvPr>
          <p:cNvGraphicFramePr>
            <a:graphicFrameLocks noGrp="1"/>
          </p:cNvGraphicFramePr>
          <p:nvPr>
            <p:extLst>
              <p:ext uri="{D42A27DB-BD31-4B8C-83A1-F6EECF244321}">
                <p14:modId xmlns:p14="http://schemas.microsoft.com/office/powerpoint/2010/main" val="2921777458"/>
              </p:ext>
            </p:extLst>
          </p:nvPr>
        </p:nvGraphicFramePr>
        <p:xfrm>
          <a:off x="2057400" y="3276600"/>
          <a:ext cx="7062138" cy="3701098"/>
        </p:xfrm>
        <a:graphic>
          <a:graphicData uri="http://schemas.openxmlformats.org/drawingml/2006/table">
            <a:tbl>
              <a:tblPr firstRow="1" firstCol="1" bandRow="1">
                <a:tableStyleId>{5C22544A-7EE6-4342-B048-85BDC9FD1C3A}</a:tableStyleId>
              </a:tblPr>
              <a:tblGrid>
                <a:gridCol w="7062138">
                  <a:extLst>
                    <a:ext uri="{9D8B030D-6E8A-4147-A177-3AD203B41FA5}">
                      <a16:colId xmlns:a16="http://schemas.microsoft.com/office/drawing/2014/main" val="2771887675"/>
                    </a:ext>
                  </a:extLst>
                </a:gridCol>
              </a:tblGrid>
              <a:tr h="3701098">
                <a:tc>
                  <a:txBody>
                    <a:bodyPr/>
                    <a:lstStyle/>
                    <a:p>
                      <a:pPr fontAlgn="base"/>
                      <a:r>
                        <a:rPr lang="en-US" sz="1800" b="0" i="0" kern="1200" dirty="0">
                          <a:solidFill>
                            <a:schemeClr val="tx1"/>
                          </a:solidFill>
                          <a:effectLst/>
                          <a:latin typeface="+mn-lt"/>
                          <a:ea typeface="+mn-ea"/>
                          <a:cs typeface="+mn-cs"/>
                        </a:rPr>
                        <a:t>SPAAR is seeking members willing to provide input about West Saint Paul or South Saint Paul to elected leaders and city staff who are interested in hearing from Realtors® about their experiences. They’re interested to know how to make their communities even better places to live by asking:</a:t>
                      </a:r>
                    </a:p>
                    <a:p>
                      <a:pPr fontAlgn="base"/>
                      <a:endParaRPr lang="en-US" sz="400" b="0" i="0" kern="1200" dirty="0">
                        <a:solidFill>
                          <a:schemeClr val="tx1"/>
                        </a:solidFill>
                        <a:effectLst/>
                        <a:latin typeface="+mn-lt"/>
                        <a:ea typeface="+mn-ea"/>
                        <a:cs typeface="+mn-cs"/>
                      </a:endParaRPr>
                    </a:p>
                    <a:p>
                      <a:pPr algn="ctr" fontAlgn="base"/>
                      <a:r>
                        <a:rPr lang="en-US" sz="1800" b="1" i="0" kern="1200" dirty="0">
                          <a:solidFill>
                            <a:schemeClr val="tx1"/>
                          </a:solidFill>
                          <a:effectLst/>
                          <a:latin typeface="+mn-lt"/>
                          <a:ea typeface="+mn-ea"/>
                          <a:cs typeface="+mn-cs"/>
                        </a:rPr>
                        <a:t>What works well? What doesn’t? </a:t>
                      </a:r>
                    </a:p>
                    <a:p>
                      <a:pPr algn="ctr" fontAlgn="base"/>
                      <a:r>
                        <a:rPr lang="en-US" sz="1800" b="1" i="0" kern="1200" dirty="0">
                          <a:solidFill>
                            <a:schemeClr val="tx1"/>
                          </a:solidFill>
                          <a:effectLst/>
                          <a:latin typeface="+mn-lt"/>
                          <a:ea typeface="+mn-ea"/>
                          <a:cs typeface="+mn-cs"/>
                        </a:rPr>
                        <a:t>What is attractive or unattractive about each city?</a:t>
                      </a:r>
                    </a:p>
                    <a:p>
                      <a:pPr fontAlgn="base"/>
                      <a:endParaRPr lang="en-US"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This Realtor® Roundtable event is on Tuesday, May 12, from Noon–1pm at the Wentworth Library in West Saint Paul. Lunch will be provided.</a:t>
                      </a:r>
                    </a:p>
                    <a:p>
                      <a:pPr fontAlgn="base"/>
                      <a:r>
                        <a:rPr lang="en-US" sz="1800" b="0" i="0" kern="1200" dirty="0">
                          <a:solidFill>
                            <a:schemeClr val="tx1"/>
                          </a:solidFill>
                          <a:effectLst/>
                          <a:latin typeface="+mn-lt"/>
                          <a:ea typeface="+mn-ea"/>
                          <a:cs typeface="+mn-cs"/>
                        </a:rPr>
                        <a:t>To RSVP, email SPAAR Government Affairs Director Simon Opatz at sopatz@spaar.com.</a:t>
                      </a:r>
                    </a:p>
                    <a:p>
                      <a:pPr marL="0" marR="0">
                        <a:lnSpc>
                          <a:spcPts val="1275"/>
                        </a:lnSpc>
                        <a:buNone/>
                      </a:pPr>
                      <a:endParaRPr lang="en-US" sz="1000" b="0" dirty="0">
                        <a:solidFill>
                          <a:schemeClr val="tx1"/>
                        </a:solidFill>
                        <a:effectLst/>
                        <a:latin typeface="Times New Roman" panose="02020603050405020304" pitchFamily="18" charset="0"/>
                        <a:ea typeface="Aptos" panose="020B0004020202020204" pitchFamily="34" charset="0"/>
                        <a:cs typeface="Aptos" panose="020B0004020202020204" pitchFamily="34" charset="0"/>
                      </a:endParaRPr>
                    </a:p>
                  </a:txBody>
                  <a:tcPr marL="238125" marR="95250" marT="95250" marB="95250" anchor="ctr">
                    <a:noFill/>
                  </a:tcPr>
                </a:tc>
                <a:extLst>
                  <a:ext uri="{0D108BD9-81ED-4DB2-BD59-A6C34878D82A}">
                    <a16:rowId xmlns:a16="http://schemas.microsoft.com/office/drawing/2014/main" val="3940015188"/>
                  </a:ext>
                </a:extLst>
              </a:tr>
            </a:tbl>
          </a:graphicData>
        </a:graphic>
      </p:graphicFrame>
    </p:spTree>
    <p:extLst>
      <p:ext uri="{BB962C8B-B14F-4D97-AF65-F5344CB8AC3E}">
        <p14:creationId xmlns:p14="http://schemas.microsoft.com/office/powerpoint/2010/main" val="3944047321"/>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94A850-F6D9-E775-F572-A0B5A628C27A}"/>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544FFC0-C6B2-F6FB-97FF-819275C2766C}"/>
              </a:ext>
            </a:extLst>
          </p:cNvPr>
          <p:cNvPicPr>
            <a:picLocks noChangeAspect="1"/>
          </p:cNvPicPr>
          <p:nvPr/>
        </p:nvPicPr>
        <p:blipFill>
          <a:blip r:embed="rId3">
            <a:extLst>
              <a:ext uri="{28A0092B-C50C-407E-A947-70E740481C1C}">
                <a14:useLocalDpi xmlns:a14="http://schemas.microsoft.com/office/drawing/2010/main" val="0"/>
              </a:ext>
            </a:extLst>
          </a:blip>
          <a:srcRect l="17492" r="17492"/>
          <a:stretch/>
        </p:blipFill>
        <p:spPr>
          <a:xfrm>
            <a:off x="4724400" y="10"/>
            <a:ext cx="4417314"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99EBB1-909A-71F1-2298-CC0D968D54C6}"/>
              </a:ext>
            </a:extLst>
          </p:cNvPr>
          <p:cNvSpPr>
            <a:spLocks noGrp="1"/>
          </p:cNvSpPr>
          <p:nvPr>
            <p:ph type="title"/>
          </p:nvPr>
        </p:nvSpPr>
        <p:spPr>
          <a:xfrm>
            <a:off x="344043" y="498205"/>
            <a:ext cx="3562350" cy="1463675"/>
          </a:xfrm>
        </p:spPr>
        <p:txBody>
          <a:bodyPr vert="horz" lIns="91440" tIns="45720" rIns="91440" bIns="45720" rtlCol="0" anchor="ctr">
            <a:noAutofit/>
          </a:bodyPr>
          <a:lstStyle/>
          <a:p>
            <a:pPr algn="l" fontAlgn="base">
              <a:lnSpc>
                <a:spcPct val="90000"/>
              </a:lnSpc>
              <a:spcAft>
                <a:spcPts val="1125"/>
              </a:spcAft>
            </a:pPr>
            <a:r>
              <a:rPr lang="en-US" sz="2800" b="1" dirty="0">
                <a:solidFill>
                  <a:srgbClr val="C00000"/>
                </a:solidFill>
              </a:rPr>
              <a:t>Learn social media tips and skills from experts who use it well and wisely in their real estate business</a:t>
            </a:r>
            <a:endParaRPr lang="en-US" sz="2800" b="1" dirty="0">
              <a:solidFill>
                <a:srgbClr val="C00000"/>
              </a:solidFill>
              <a:effectLst/>
            </a:endParaRPr>
          </a:p>
        </p:txBody>
      </p:sp>
      <p:sp>
        <p:nvSpPr>
          <p:cNvPr id="4" name="TextBox 3">
            <a:extLst>
              <a:ext uri="{FF2B5EF4-FFF2-40B4-BE49-F238E27FC236}">
                <a16:creationId xmlns:a16="http://schemas.microsoft.com/office/drawing/2014/main" id="{AC50E723-F48C-29D9-FC68-96FF897D1AF3}"/>
              </a:ext>
            </a:extLst>
          </p:cNvPr>
          <p:cNvSpPr txBox="1"/>
          <p:nvPr/>
        </p:nvSpPr>
        <p:spPr>
          <a:xfrm>
            <a:off x="344043" y="2133600"/>
            <a:ext cx="4038600" cy="4424363"/>
          </a:xfrm>
          <a:prstGeom prst="rect">
            <a:avLst/>
          </a:prstGeom>
        </p:spPr>
        <p:txBody>
          <a:bodyPr vert="horz" lIns="91440" tIns="45720" rIns="91440" bIns="45720" rtlCol="0">
            <a:normAutofit lnSpcReduction="10000"/>
          </a:bodyPr>
          <a:lstStyle/>
          <a:p>
            <a:endParaRPr lang="en-US" dirty="0"/>
          </a:p>
          <a:p>
            <a:r>
              <a:rPr lang="en-US" dirty="0"/>
              <a:t>Social media is ever evolving. Realtors® who do social media well and on various platforms will lead an expert panel on Wednesday, May 13, to share about their successes, insights and the strategies and tactics that have worked for them in their real estate business.</a:t>
            </a:r>
          </a:p>
          <a:p>
            <a:endParaRPr lang="en-US" dirty="0"/>
          </a:p>
          <a:p>
            <a:r>
              <a:rPr lang="en-US" dirty="0">
                <a:hlinkClick r:id="rId4"/>
              </a:rPr>
              <a:t>Register here</a:t>
            </a:r>
            <a:r>
              <a:rPr lang="en-US" dirty="0"/>
              <a:t> to attend and ask questions of panel participants Bryan Clapper, Liz Gust and Cory Malveaux; the session will be moderated by Ben Smith.</a:t>
            </a:r>
          </a:p>
          <a:p>
            <a:endParaRPr lang="en-US" sz="1700" dirty="0"/>
          </a:p>
          <a:p>
            <a:r>
              <a:rPr lang="en-US" sz="1700" dirty="0"/>
              <a:t>In-person attendees will have the opportunity to create their own Instagram reel at the event!</a:t>
            </a:r>
          </a:p>
        </p:txBody>
      </p:sp>
      <p:sp>
        <p:nvSpPr>
          <p:cNvPr id="6" name="Rectangle 1">
            <a:extLst>
              <a:ext uri="{FF2B5EF4-FFF2-40B4-BE49-F238E27FC236}">
                <a16:creationId xmlns:a16="http://schemas.microsoft.com/office/drawing/2014/main" id="{355107F5-7194-F4D8-873D-C9B000FEB609}"/>
              </a:ext>
            </a:extLst>
          </p:cNvPr>
          <p:cNvSpPr>
            <a:spLocks noChangeArrowheads="1"/>
          </p:cNvSpPr>
          <p:nvPr/>
        </p:nvSpPr>
        <p:spPr bwMode="auto">
          <a:xfrm>
            <a:off x="457200" y="328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40410269"/>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06960-3035-973B-AE9F-0BFDBC846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B4808-BEB3-DB1A-21DB-36EF87A82E97}"/>
              </a:ext>
            </a:extLst>
          </p:cNvPr>
          <p:cNvSpPr>
            <a:spLocks noGrp="1"/>
          </p:cNvSpPr>
          <p:nvPr>
            <p:ph type="title"/>
          </p:nvPr>
        </p:nvSpPr>
        <p:spPr>
          <a:xfrm>
            <a:off x="304800" y="304800"/>
            <a:ext cx="2133600" cy="1594189"/>
          </a:xfrm>
        </p:spPr>
        <p:txBody>
          <a:bodyPr vert="horz" lIns="91440" tIns="45720" rIns="91440" bIns="45720" rtlCol="0" anchor="t">
            <a:noAutofit/>
          </a:bodyPr>
          <a:lstStyle/>
          <a:p>
            <a:pPr algn="l" fontAlgn="base">
              <a:lnSpc>
                <a:spcPct val="90000"/>
              </a:lnSpc>
            </a:pPr>
            <a:r>
              <a:rPr lang="en-US" sz="3200" b="1" dirty="0">
                <a:solidFill>
                  <a:srgbClr val="002060"/>
                </a:solidFill>
              </a:rPr>
              <a:t>MN RRC to host CEO panel discussion</a:t>
            </a:r>
          </a:p>
        </p:txBody>
      </p:sp>
      <p:sp>
        <p:nvSpPr>
          <p:cNvPr id="4" name="TextBox 3">
            <a:extLst>
              <a:ext uri="{FF2B5EF4-FFF2-40B4-BE49-F238E27FC236}">
                <a16:creationId xmlns:a16="http://schemas.microsoft.com/office/drawing/2014/main" id="{2DFF3B57-5F2A-F398-6012-2FEF295C6BB4}"/>
              </a:ext>
            </a:extLst>
          </p:cNvPr>
          <p:cNvSpPr txBox="1"/>
          <p:nvPr/>
        </p:nvSpPr>
        <p:spPr>
          <a:xfrm>
            <a:off x="2590800" y="311988"/>
            <a:ext cx="6172200" cy="2659812"/>
          </a:xfrm>
          <a:prstGeom prst="rect">
            <a:avLst/>
          </a:prstGeom>
        </p:spPr>
        <p:txBody>
          <a:bodyPr vert="horz" lIns="91440" tIns="45720" rIns="91440" bIns="45720" rtlCol="0" anchor="t">
            <a:noAutofit/>
          </a:bodyPr>
          <a:lstStyle/>
          <a:p>
            <a:pPr fontAlgn="base"/>
            <a:r>
              <a:rPr lang="en-US" dirty="0"/>
              <a:t>Real estate in Minnesota is evolving quickly. Join the Minnesota Residential Real Estate Council for a rare leadership conversation featuring the CEOs of:</a:t>
            </a:r>
          </a:p>
          <a:p>
            <a:pPr algn="ctr" fontAlgn="base"/>
            <a:r>
              <a:rPr lang="en-US" dirty="0"/>
              <a:t>Minneapolis Area REALTORS® - Carrie Chang</a:t>
            </a:r>
          </a:p>
          <a:p>
            <a:pPr algn="ctr" fontAlgn="base"/>
            <a:r>
              <a:rPr lang="en-US" dirty="0"/>
              <a:t>St. Paul Area Association of REALTORS® - Gabe Walsh</a:t>
            </a:r>
          </a:p>
          <a:p>
            <a:pPr algn="ctr" fontAlgn="base"/>
            <a:r>
              <a:rPr lang="en-US" dirty="0"/>
              <a:t>Minnesota Realtors® - Josh McFall</a:t>
            </a:r>
          </a:p>
          <a:p>
            <a:pPr fontAlgn="base"/>
            <a:endParaRPr lang="en-US" dirty="0"/>
          </a:p>
          <a:p>
            <a:pPr fontAlgn="base"/>
            <a:r>
              <a:rPr lang="en-US" dirty="0"/>
              <a:t>This moderated panel will provide Realtors® with direct insight from the leaders closest to policy decisions, industry trends and the challenges shaping our profession. </a:t>
            </a:r>
            <a:r>
              <a:rPr lang="en-US" dirty="0">
                <a:hlinkClick r:id="rId3"/>
              </a:rPr>
              <a:t>Register here</a:t>
            </a:r>
            <a:r>
              <a:rPr lang="en-US" dirty="0"/>
              <a:t>.</a:t>
            </a:r>
          </a:p>
          <a:p>
            <a:pPr>
              <a:lnSpc>
                <a:spcPct val="90000"/>
              </a:lnSpc>
              <a:spcAft>
                <a:spcPts val="600"/>
              </a:spcAft>
            </a:pPr>
            <a:endParaRPr lang="en-US" sz="1600" dirty="0"/>
          </a:p>
        </p:txBody>
      </p:sp>
      <p:grpSp>
        <p:nvGrpSpPr>
          <p:cNvPr id="13" name="Group 12">
            <a:extLst>
              <a:ext uri="{FF2B5EF4-FFF2-40B4-BE49-F238E27FC236}">
                <a16:creationId xmlns:a16="http://schemas.microsoft.com/office/drawing/2014/main" id="{C21910CC-F605-BCA0-1B56-B3BD3A1B0F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4" name="Rectangle 13">
              <a:extLst>
                <a:ext uri="{FF2B5EF4-FFF2-40B4-BE49-F238E27FC236}">
                  <a16:creationId xmlns:a16="http://schemas.microsoft.com/office/drawing/2014/main" id="{9C803156-34DC-0726-1BBC-2D902F477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D16E6C-A2DE-3631-5ED7-26925B2D7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A06ADAD-26BC-9C87-1AFE-4C9D27583B23}"/>
              </a:ext>
            </a:extLst>
          </p:cNvPr>
          <p:cNvPicPr>
            <a:picLocks noChangeAspect="1"/>
          </p:cNvPicPr>
          <p:nvPr/>
        </p:nvPicPr>
        <p:blipFill>
          <a:blip r:embed="rId4"/>
          <a:stretch>
            <a:fillRect/>
          </a:stretch>
        </p:blipFill>
        <p:spPr>
          <a:xfrm>
            <a:off x="1032294" y="3406069"/>
            <a:ext cx="7079412" cy="3135630"/>
          </a:xfrm>
          <a:prstGeom prst="rect">
            <a:avLst/>
          </a:prstGeom>
        </p:spPr>
      </p:pic>
    </p:spTree>
    <p:extLst>
      <p:ext uri="{BB962C8B-B14F-4D97-AF65-F5344CB8AC3E}">
        <p14:creationId xmlns:p14="http://schemas.microsoft.com/office/powerpoint/2010/main" val="280677990"/>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34F69F-F3FE-A78F-2F6A-968A0ECBADA3}"/>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46A0D07-8276-93E0-F36F-DBCFAE831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9C3F725-491A-6C90-6502-84CD9E3A0C9E}"/>
              </a:ext>
            </a:extLst>
          </p:cNvPr>
          <p:cNvPicPr>
            <a:picLocks noChangeAspect="1"/>
          </p:cNvPicPr>
          <p:nvPr/>
        </p:nvPicPr>
        <p:blipFill>
          <a:blip r:embed="rId3">
            <a:extLst>
              <a:ext uri="{28A0092B-C50C-407E-A947-70E740481C1C}">
                <a14:useLocalDpi xmlns:a14="http://schemas.microsoft.com/office/drawing/2010/main" val="0"/>
              </a:ext>
            </a:extLst>
          </a:blip>
          <a:srcRect l="25476" r="25476"/>
          <a:stretch/>
        </p:blipFill>
        <p:spPr>
          <a:xfrm>
            <a:off x="4876800" y="0"/>
            <a:ext cx="4417314" cy="6857990"/>
          </a:xfrm>
          <a:prstGeom prst="rect">
            <a:avLst/>
          </a:prstGeom>
        </p:spPr>
      </p:pic>
      <p:sp>
        <p:nvSpPr>
          <p:cNvPr id="43" name="Rectangle 42">
            <a:extLst>
              <a:ext uri="{FF2B5EF4-FFF2-40B4-BE49-F238E27FC236}">
                <a16:creationId xmlns:a16="http://schemas.microsoft.com/office/drawing/2014/main" id="{47C7859C-F553-FADB-7590-AD8B8BA79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724968-5C3D-DF0D-4125-8F30FBF384C3}"/>
              </a:ext>
            </a:extLst>
          </p:cNvPr>
          <p:cNvSpPr>
            <a:spLocks noGrp="1"/>
          </p:cNvSpPr>
          <p:nvPr>
            <p:ph type="title"/>
          </p:nvPr>
        </p:nvSpPr>
        <p:spPr>
          <a:xfrm>
            <a:off x="344043" y="498205"/>
            <a:ext cx="3562350" cy="1463675"/>
          </a:xfrm>
        </p:spPr>
        <p:txBody>
          <a:bodyPr vert="horz" lIns="91440" tIns="45720" rIns="91440" bIns="45720" rtlCol="0" anchor="ctr">
            <a:noAutofit/>
          </a:bodyPr>
          <a:lstStyle/>
          <a:p>
            <a:pPr algn="l" fontAlgn="base">
              <a:lnSpc>
                <a:spcPct val="90000"/>
              </a:lnSpc>
              <a:spcAft>
                <a:spcPts val="1125"/>
              </a:spcAft>
            </a:pPr>
            <a:r>
              <a:rPr lang="en-US" sz="2800" b="1" dirty="0">
                <a:solidFill>
                  <a:srgbClr val="002060"/>
                </a:solidFill>
              </a:rPr>
              <a:t>SPAAR’s monthly Learning Labs are a great way to gain knowledge</a:t>
            </a:r>
            <a:endParaRPr lang="en-US" sz="2800" b="1" dirty="0">
              <a:solidFill>
                <a:srgbClr val="002060"/>
              </a:solidFill>
              <a:effectLst/>
            </a:endParaRPr>
          </a:p>
        </p:txBody>
      </p:sp>
      <p:sp>
        <p:nvSpPr>
          <p:cNvPr id="4" name="TextBox 3">
            <a:extLst>
              <a:ext uri="{FF2B5EF4-FFF2-40B4-BE49-F238E27FC236}">
                <a16:creationId xmlns:a16="http://schemas.microsoft.com/office/drawing/2014/main" id="{DC787AA0-7CF3-CBEC-E20F-0262165B7D6E}"/>
              </a:ext>
            </a:extLst>
          </p:cNvPr>
          <p:cNvSpPr txBox="1"/>
          <p:nvPr/>
        </p:nvSpPr>
        <p:spPr>
          <a:xfrm>
            <a:off x="344043" y="2133600"/>
            <a:ext cx="4038600" cy="4424363"/>
          </a:xfrm>
          <a:prstGeom prst="rect">
            <a:avLst/>
          </a:prstGeom>
        </p:spPr>
        <p:txBody>
          <a:bodyPr vert="horz" lIns="91440" tIns="45720" rIns="91440" bIns="45720" rtlCol="0">
            <a:normAutofit/>
          </a:bodyPr>
          <a:lstStyle/>
          <a:p>
            <a:endParaRPr lang="en-US" dirty="0"/>
          </a:p>
          <a:p>
            <a:r>
              <a:rPr lang="en-US" dirty="0"/>
              <a:t>SPAAR’s monthly Learning Labs  and Workshops are scheduled on a variety of topics to help new and experienced members grow their knowledge and business success:</a:t>
            </a:r>
          </a:p>
          <a:p>
            <a:r>
              <a:rPr lang="en-US" dirty="0"/>
              <a:t> </a:t>
            </a:r>
          </a:p>
          <a:p>
            <a:r>
              <a:rPr lang="en-US" dirty="0"/>
              <a:t>May 12 - Building a CMA</a:t>
            </a:r>
          </a:p>
          <a:p>
            <a:r>
              <a:rPr lang="en-US" dirty="0"/>
              <a:t>June 16 - Google Business Profiles</a:t>
            </a:r>
          </a:p>
          <a:p>
            <a:r>
              <a:rPr lang="en-US" dirty="0"/>
              <a:t>August - </a:t>
            </a:r>
            <a:r>
              <a:rPr lang="en-US" dirty="0" err="1"/>
              <a:t>TransactionDesk</a:t>
            </a:r>
            <a:r>
              <a:rPr lang="en-US" dirty="0"/>
              <a:t> Templates (date TBD)</a:t>
            </a:r>
          </a:p>
          <a:p>
            <a:r>
              <a:rPr lang="en-US" dirty="0"/>
              <a:t>September 16 - Intro to Canva</a:t>
            </a:r>
          </a:p>
          <a:p>
            <a:endParaRPr lang="en-US" dirty="0"/>
          </a:p>
          <a:p>
            <a:r>
              <a:rPr lang="en-US" dirty="0"/>
              <a:t>Check out </a:t>
            </a:r>
            <a:r>
              <a:rPr lang="en-US" dirty="0">
                <a:hlinkClick r:id="rId4"/>
              </a:rPr>
              <a:t>SPAAR’s calendar</a:t>
            </a:r>
            <a:r>
              <a:rPr lang="en-US" dirty="0"/>
              <a:t> to register for a course.</a:t>
            </a:r>
          </a:p>
        </p:txBody>
      </p:sp>
      <p:sp>
        <p:nvSpPr>
          <p:cNvPr id="6" name="Rectangle 1">
            <a:extLst>
              <a:ext uri="{FF2B5EF4-FFF2-40B4-BE49-F238E27FC236}">
                <a16:creationId xmlns:a16="http://schemas.microsoft.com/office/drawing/2014/main" id="{58A3BABC-2B27-8340-EC90-08407C6D6948}"/>
              </a:ext>
            </a:extLst>
          </p:cNvPr>
          <p:cNvSpPr>
            <a:spLocks noChangeArrowheads="1"/>
          </p:cNvSpPr>
          <p:nvPr/>
        </p:nvSpPr>
        <p:spPr bwMode="auto">
          <a:xfrm>
            <a:off x="457200" y="3282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18150418"/>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ED7A6C-B891-DCFF-53E6-D6EAB4947AA4}"/>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0AF98-98D0-E77C-7AFD-1A8D3D772A43}"/>
              </a:ext>
            </a:extLst>
          </p:cNvPr>
          <p:cNvSpPr>
            <a:spLocks noGrp="1"/>
          </p:cNvSpPr>
          <p:nvPr>
            <p:ph type="title"/>
          </p:nvPr>
        </p:nvSpPr>
        <p:spPr>
          <a:xfrm>
            <a:off x="628649" y="537883"/>
            <a:ext cx="3587773" cy="1942810"/>
          </a:xfrm>
        </p:spPr>
        <p:txBody>
          <a:bodyPr vert="horz" lIns="91440" tIns="45720" rIns="91440" bIns="45720" rtlCol="0" anchor="b">
            <a:normAutofit/>
          </a:bodyPr>
          <a:lstStyle/>
          <a:p>
            <a:pPr algn="l" fontAlgn="base">
              <a:lnSpc>
                <a:spcPct val="90000"/>
              </a:lnSpc>
              <a:spcAft>
                <a:spcPts val="1125"/>
              </a:spcAft>
            </a:pPr>
            <a:r>
              <a:rPr lang="en-US" sz="3500" b="1" kern="1200">
                <a:solidFill>
                  <a:schemeClr val="tx1"/>
                </a:solidFill>
                <a:latin typeface="+mj-lt"/>
                <a:ea typeface="+mj-ea"/>
                <a:cs typeface="+mj-cs"/>
              </a:rPr>
              <a:t>Take advantage of classes and events at SPAAR!</a:t>
            </a:r>
            <a:endParaRPr lang="en-US" sz="3500" b="1" i="1" kern="1200">
              <a:solidFill>
                <a:schemeClr val="tx1"/>
              </a:solidFill>
              <a:effectLst/>
              <a:latin typeface="+mj-lt"/>
              <a:ea typeface="+mj-ea"/>
              <a:cs typeface="+mj-cs"/>
            </a:endParaRPr>
          </a:p>
        </p:txBody>
      </p:sp>
      <p:sp>
        <p:nvSpPr>
          <p:cNvPr id="4" name="TextBox 3">
            <a:extLst>
              <a:ext uri="{FF2B5EF4-FFF2-40B4-BE49-F238E27FC236}">
                <a16:creationId xmlns:a16="http://schemas.microsoft.com/office/drawing/2014/main" id="{BAA366EE-0D6D-7C14-7A8D-82B4CC826782}"/>
              </a:ext>
            </a:extLst>
          </p:cNvPr>
          <p:cNvSpPr txBox="1"/>
          <p:nvPr/>
        </p:nvSpPr>
        <p:spPr>
          <a:xfrm>
            <a:off x="628649" y="2686323"/>
            <a:ext cx="3587773" cy="3433583"/>
          </a:xfrm>
          <a:prstGeom prst="rect">
            <a:avLst/>
          </a:prstGeom>
        </p:spPr>
        <p:txBody>
          <a:bodyPr vert="horz" lIns="91440" tIns="45720" rIns="91440" bIns="45720" rtlCol="0">
            <a:normAutofit/>
          </a:bodyPr>
          <a:lstStyle/>
          <a:p>
            <a:pPr>
              <a:lnSpc>
                <a:spcPct val="90000"/>
              </a:lnSpc>
              <a:spcAft>
                <a:spcPts val="600"/>
              </a:spcAft>
            </a:pPr>
            <a:r>
              <a:rPr lang="en-US" sz="1700" dirty="0"/>
              <a:t>Check out SPAAR’s calendar to stay up to date on classes, events and more throughout 2026.</a:t>
            </a:r>
          </a:p>
          <a:p>
            <a:pPr>
              <a:lnSpc>
                <a:spcPct val="90000"/>
              </a:lnSpc>
              <a:spcAft>
                <a:spcPts val="600"/>
              </a:spcAft>
            </a:pPr>
            <a:endParaRPr lang="en-US" sz="1700" dirty="0"/>
          </a:p>
          <a:p>
            <a:pPr>
              <a:lnSpc>
                <a:spcPct val="90000"/>
              </a:lnSpc>
              <a:spcAft>
                <a:spcPts val="600"/>
              </a:spcAft>
            </a:pPr>
            <a:r>
              <a:rPr lang="en-US" sz="1700" dirty="0"/>
              <a:t>In addition to what’s offered online and in person per SPAAR’s calendar, SPAAR also offers a </a:t>
            </a:r>
            <a:r>
              <a:rPr lang="en-US" sz="1700" dirty="0">
                <a:hlinkClick r:id="rId3"/>
              </a:rPr>
              <a:t>microlearning library </a:t>
            </a:r>
            <a:r>
              <a:rPr lang="en-US" sz="1700" dirty="0"/>
              <a:t>with a variety of topics that cover tips, tricks and tutorials, all available to watch on video.</a:t>
            </a:r>
          </a:p>
          <a:p>
            <a:pPr>
              <a:lnSpc>
                <a:spcPct val="90000"/>
              </a:lnSpc>
              <a:spcAft>
                <a:spcPts val="600"/>
              </a:spcAft>
            </a:pPr>
            <a:endParaRPr lang="en-US" sz="1700" dirty="0"/>
          </a:p>
          <a:p>
            <a:pPr>
              <a:lnSpc>
                <a:spcPct val="90000"/>
              </a:lnSpc>
              <a:spcAft>
                <a:spcPts val="600"/>
              </a:spcAft>
            </a:pPr>
            <a:r>
              <a:rPr lang="en-US" sz="1700" dirty="0"/>
              <a:t>Email </a:t>
            </a:r>
            <a:r>
              <a:rPr lang="en-US" sz="1700" dirty="0">
                <a:hlinkClick r:id="rId4"/>
              </a:rPr>
              <a:t>spaar@spaar.com</a:t>
            </a:r>
            <a:r>
              <a:rPr lang="en-US" sz="1700" dirty="0"/>
              <a:t> with questions.</a:t>
            </a:r>
          </a:p>
        </p:txBody>
      </p:sp>
      <p:pic>
        <p:nvPicPr>
          <p:cNvPr id="5" name="Picture 4">
            <a:extLst>
              <a:ext uri="{FF2B5EF4-FFF2-40B4-BE49-F238E27FC236}">
                <a16:creationId xmlns:a16="http://schemas.microsoft.com/office/drawing/2014/main" id="{A4A6CFD5-E9E1-C838-671F-A49049C79CC4}"/>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491318" y="867712"/>
            <a:ext cx="4024031" cy="4922362"/>
          </a:xfrm>
          <a:prstGeom prst="rect">
            <a:avLst/>
          </a:prstGeom>
        </p:spPr>
      </p:pic>
    </p:spTree>
    <p:extLst>
      <p:ext uri="{BB962C8B-B14F-4D97-AF65-F5344CB8AC3E}">
        <p14:creationId xmlns:p14="http://schemas.microsoft.com/office/powerpoint/2010/main" val="29062280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782440" y="2373491"/>
            <a:ext cx="5579120" cy="2111017"/>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B133C3459B28439D41AE8BC7128AE0" ma:contentTypeVersion="13" ma:contentTypeDescription="Create a new document." ma:contentTypeScope="" ma:versionID="08c851414475b50f541de07f85cd2cb4">
  <xsd:schema xmlns:xsd="http://www.w3.org/2001/XMLSchema" xmlns:xs="http://www.w3.org/2001/XMLSchema" xmlns:p="http://schemas.microsoft.com/office/2006/metadata/properties" xmlns:ns2="15f260e6-76d7-418e-a702-85269f46a641" xmlns:ns3="2eae9f9b-4bae-44af-b8c2-1075629703ec" targetNamespace="http://schemas.microsoft.com/office/2006/metadata/properties" ma:root="true" ma:fieldsID="f86ff65c8a65415b9e9d1da3bfcb1114" ns2:_="" ns3:_="">
    <xsd:import namespace="15f260e6-76d7-418e-a702-85269f46a641"/>
    <xsd:import namespace="2eae9f9b-4bae-44af-b8c2-1075629703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260e6-76d7-418e-a702-85269f46a6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6793f8c-ae8e-4d17-aa67-1791289d22f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ae9f9b-4bae-44af-b8c2-1075629703e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1e3749-a04f-47bf-aca4-da7b78e6ce6a}" ma:internalName="TaxCatchAll" ma:showField="CatchAllData" ma:web="2eae9f9b-4bae-44af-b8c2-1075629703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eae9f9b-4bae-44af-b8c2-1075629703ec" xsi:nil="true"/>
    <lcf76f155ced4ddcb4097134ff3c332f xmlns="15f260e6-76d7-418e-a702-85269f46a6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01B46-FFD5-46EA-963A-E00A60EF2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260e6-76d7-418e-a702-85269f46a641"/>
    <ds:schemaRef ds:uri="2eae9f9b-4bae-44af-b8c2-10756297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81258B-0F45-4D41-B9B8-4F4D65D9A8E0}">
  <ds:schemaRefs>
    <ds:schemaRef ds:uri="http://schemas.microsoft.com/office/2006/metadata/properties"/>
    <ds:schemaRef ds:uri="http://schemas.microsoft.com/office/infopath/2007/PartnerControls"/>
    <ds:schemaRef ds:uri="2eae9f9b-4bae-44af-b8c2-1075629703ec"/>
    <ds:schemaRef ds:uri="15f260e6-76d7-418e-a702-85269f46a641"/>
  </ds:schemaRefs>
</ds:datastoreItem>
</file>

<file path=customXml/itemProps3.xml><?xml version="1.0" encoding="utf-8"?>
<ds:datastoreItem xmlns:ds="http://schemas.openxmlformats.org/officeDocument/2006/customXml" ds:itemID="{44472E46-2BB4-47BA-9EEF-C3E3E46C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34481</TotalTime>
  <Words>655</Words>
  <Application>Microsoft Office PowerPoint</Application>
  <PresentationFormat>On-screen Show (4:3)</PresentationFormat>
  <Paragraphs>57</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Say “Cheese” and say “Cheers” at SPAAR’s Headshots &amp; Hops event</vt:lpstr>
      <vt:lpstr>Realtor® roundtable member opportunity on  May 12</vt:lpstr>
      <vt:lpstr>Learn social media tips and skills from experts who use it well and wisely in their real estate business</vt:lpstr>
      <vt:lpstr>MN RRC to host CEO panel discussion</vt:lpstr>
      <vt:lpstr>SPAAR’s monthly Learning Labs are a great way to gain knowledge</vt:lpstr>
      <vt:lpstr>Take advantage of classes and events at SPAAR!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392</cp:revision>
  <dcterms:created xsi:type="dcterms:W3CDTF">2021-02-06T20:58:33Z</dcterms:created>
  <dcterms:modified xsi:type="dcterms:W3CDTF">2026-04-24T22:25:48Z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0x0101004FB133C3459B28439D41AE8BC7128AE0</vt:lpwstr>
  </property>
  <property fmtid="{D5CDD505-2E9C-101B-9397-08002B2CF9AE}" pid="3" name="Order">
    <vt:r8>66800</vt:r8>
  </property>
  <property fmtid="{D5CDD505-2E9C-101B-9397-08002B2CF9AE}" pid="4" name="MediaServiceImageTags">
    <vt:lpwstr/>
  </property>
</Properties>
</file>