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470" r:id="rId5"/>
    <p:sldId id="468" r:id="rId6"/>
    <p:sldId id="469" r:id="rId7"/>
    <p:sldId id="472" r:id="rId8"/>
    <p:sldId id="463" r:id="rId9"/>
    <p:sldId id="337" r:id="rId10"/>
    <p:sldId id="39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70"/>
            <p14:sldId id="468"/>
            <p14:sldId id="469"/>
            <p14:sldId id="472"/>
            <p14:sldId id="463"/>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E88A8-78A6-449B-A67B-DC7021DAC985}" v="14" dt="2026-03-13T22:44:16.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356"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ovacich" userId="682405fb-931d-4e4c-9748-6b771dd9a6e4" providerId="ADAL" clId="{5E31A676-F716-41D7-8E45-7610E7D1B3B3}"/>
    <pc:docChg chg="custSel delSld modSld modSection">
      <pc:chgData name="Jennifer Kovacich" userId="682405fb-931d-4e4c-9748-6b771dd9a6e4" providerId="ADAL" clId="{5E31A676-F716-41D7-8E45-7610E7D1B3B3}" dt="2026-03-13T22:49:52.205" v="651" actId="1076"/>
      <pc:docMkLst>
        <pc:docMk/>
      </pc:docMkLst>
      <pc:sldChg chg="addSp delSp modSp mod">
        <pc:chgData name="Jennifer Kovacich" userId="682405fb-931d-4e4c-9748-6b771dd9a6e4" providerId="ADAL" clId="{5E31A676-F716-41D7-8E45-7610E7D1B3B3}" dt="2026-03-13T22:44:45.871" v="520" actId="207"/>
        <pc:sldMkLst>
          <pc:docMk/>
          <pc:sldMk cId="3919514769" sldId="468"/>
        </pc:sldMkLst>
        <pc:spChg chg="del mod">
          <ac:chgData name="Jennifer Kovacich" userId="682405fb-931d-4e4c-9748-6b771dd9a6e4" providerId="ADAL" clId="{5E31A676-F716-41D7-8E45-7610E7D1B3B3}" dt="2026-03-13T22:42:03.468" v="484" actId="478"/>
          <ac:spMkLst>
            <pc:docMk/>
            <pc:sldMk cId="3919514769" sldId="468"/>
            <ac:spMk id="2" creationId="{6CA9BC58-923C-11FA-DEF5-83CDD68ABED7}"/>
          </ac:spMkLst>
        </pc:spChg>
        <pc:spChg chg="add mod">
          <ac:chgData name="Jennifer Kovacich" userId="682405fb-931d-4e4c-9748-6b771dd9a6e4" providerId="ADAL" clId="{5E31A676-F716-41D7-8E45-7610E7D1B3B3}" dt="2026-03-13T22:42:03.468" v="484" actId="478"/>
          <ac:spMkLst>
            <pc:docMk/>
            <pc:sldMk cId="3919514769" sldId="468"/>
            <ac:spMk id="7" creationId="{D4AD76BE-AF22-EF3F-24C7-27539B34392E}"/>
          </ac:spMkLst>
        </pc:spChg>
        <pc:spChg chg="add mod">
          <ac:chgData name="Jennifer Kovacich" userId="682405fb-931d-4e4c-9748-6b771dd9a6e4" providerId="ADAL" clId="{5E31A676-F716-41D7-8E45-7610E7D1B3B3}" dt="2026-03-13T22:44:45.871" v="520" actId="207"/>
          <ac:spMkLst>
            <pc:docMk/>
            <pc:sldMk cId="3919514769" sldId="468"/>
            <ac:spMk id="9" creationId="{74206B79-3767-540A-A76D-8544557CF670}"/>
          </ac:spMkLst>
        </pc:spChg>
        <pc:spChg chg="del mod">
          <ac:chgData name="Jennifer Kovacich" userId="682405fb-931d-4e4c-9748-6b771dd9a6e4" providerId="ADAL" clId="{5E31A676-F716-41D7-8E45-7610E7D1B3B3}" dt="2026-03-13T22:41:05.299" v="427" actId="478"/>
          <ac:spMkLst>
            <pc:docMk/>
            <pc:sldMk cId="3919514769" sldId="468"/>
            <ac:spMk id="10" creationId="{201C4B29-E496-E9F3-1547-20468289BB9F}"/>
          </ac:spMkLst>
        </pc:spChg>
        <pc:picChg chg="mod">
          <ac:chgData name="Jennifer Kovacich" userId="682405fb-931d-4e4c-9748-6b771dd9a6e4" providerId="ADAL" clId="{5E31A676-F716-41D7-8E45-7610E7D1B3B3}" dt="2026-03-13T22:38:07.624" v="405" actId="14826"/>
          <ac:picMkLst>
            <pc:docMk/>
            <pc:sldMk cId="3919514769" sldId="468"/>
            <ac:picMk id="3" creationId="{647F4E11-5C97-A053-255F-C035AA6B7406}"/>
          </ac:picMkLst>
        </pc:picChg>
        <pc:picChg chg="mod">
          <ac:chgData name="Jennifer Kovacich" userId="682405fb-931d-4e4c-9748-6b771dd9a6e4" providerId="ADAL" clId="{5E31A676-F716-41D7-8E45-7610E7D1B3B3}" dt="2026-03-13T22:36:59.212" v="403" actId="1076"/>
          <ac:picMkLst>
            <pc:docMk/>
            <pc:sldMk cId="3919514769" sldId="468"/>
            <ac:picMk id="6" creationId="{D8312970-677C-0BED-E67E-CC4B9760CEB6}"/>
          </ac:picMkLst>
        </pc:picChg>
        <pc:picChg chg="mod">
          <ac:chgData name="Jennifer Kovacich" userId="682405fb-931d-4e4c-9748-6b771dd9a6e4" providerId="ADAL" clId="{5E31A676-F716-41D7-8E45-7610E7D1B3B3}" dt="2026-03-13T22:37:24.820" v="404" actId="14826"/>
          <ac:picMkLst>
            <pc:docMk/>
            <pc:sldMk cId="3919514769" sldId="468"/>
            <ac:picMk id="8" creationId="{8610F9E5-92EC-F00C-97C9-A80C9D1E6A51}"/>
          </ac:picMkLst>
        </pc:picChg>
      </pc:sldChg>
      <pc:sldChg chg="modSp mod">
        <pc:chgData name="Jennifer Kovacich" userId="682405fb-931d-4e4c-9748-6b771dd9a6e4" providerId="ADAL" clId="{5E31A676-F716-41D7-8E45-7610E7D1B3B3}" dt="2026-03-13T22:46:42.119" v="644" actId="313"/>
        <pc:sldMkLst>
          <pc:docMk/>
          <pc:sldMk cId="2940410269" sldId="469"/>
        </pc:sldMkLst>
        <pc:spChg chg="mod">
          <ac:chgData name="Jennifer Kovacich" userId="682405fb-931d-4e4c-9748-6b771dd9a6e4" providerId="ADAL" clId="{5E31A676-F716-41D7-8E45-7610E7D1B3B3}" dt="2026-03-13T22:46:42.119" v="644" actId="313"/>
          <ac:spMkLst>
            <pc:docMk/>
            <pc:sldMk cId="2940410269" sldId="469"/>
            <ac:spMk id="2" creationId="{5F99EBB1-909A-71F1-2298-CC0D968D54C6}"/>
          </ac:spMkLst>
        </pc:spChg>
        <pc:spChg chg="mod">
          <ac:chgData name="Jennifer Kovacich" userId="682405fb-931d-4e4c-9748-6b771dd9a6e4" providerId="ADAL" clId="{5E31A676-F716-41D7-8E45-7610E7D1B3B3}" dt="2026-03-13T22:45:51.826" v="613" actId="27636"/>
          <ac:spMkLst>
            <pc:docMk/>
            <pc:sldMk cId="2940410269" sldId="469"/>
            <ac:spMk id="4" creationId="{AC50E723-F48C-29D9-FC68-96FF897D1AF3}"/>
          </ac:spMkLst>
        </pc:spChg>
      </pc:sldChg>
      <pc:sldChg chg="modSp mod">
        <pc:chgData name="Jennifer Kovacich" userId="682405fb-931d-4e4c-9748-6b771dd9a6e4" providerId="ADAL" clId="{5E31A676-F716-41D7-8E45-7610E7D1B3B3}" dt="2026-03-13T22:21:21.883" v="0" actId="207"/>
        <pc:sldMkLst>
          <pc:docMk/>
          <pc:sldMk cId="3842295653" sldId="470"/>
        </pc:sldMkLst>
        <pc:spChg chg="mod">
          <ac:chgData name="Jennifer Kovacich" userId="682405fb-931d-4e4c-9748-6b771dd9a6e4" providerId="ADAL" clId="{5E31A676-F716-41D7-8E45-7610E7D1B3B3}" dt="2026-03-13T22:21:21.883" v="0" actId="207"/>
          <ac:spMkLst>
            <pc:docMk/>
            <pc:sldMk cId="3842295653" sldId="470"/>
            <ac:spMk id="2" creationId="{3137CA8D-8E3E-025B-DA1D-B4EE6993D626}"/>
          </ac:spMkLst>
        </pc:spChg>
      </pc:sldChg>
      <pc:sldChg chg="del">
        <pc:chgData name="Jennifer Kovacich" userId="682405fb-931d-4e4c-9748-6b771dd9a6e4" providerId="ADAL" clId="{5E31A676-F716-41D7-8E45-7610E7D1B3B3}" dt="2026-03-13T22:45:06.406" v="521" actId="2696"/>
        <pc:sldMkLst>
          <pc:docMk/>
          <pc:sldMk cId="3391732034" sldId="471"/>
        </pc:sldMkLst>
      </pc:sldChg>
      <pc:sldChg chg="addSp delSp modSp mod">
        <pc:chgData name="Jennifer Kovacich" userId="682405fb-931d-4e4c-9748-6b771dd9a6e4" providerId="ADAL" clId="{5E31A676-F716-41D7-8E45-7610E7D1B3B3}" dt="2026-03-13T22:49:52.205" v="651" actId="1076"/>
        <pc:sldMkLst>
          <pc:docMk/>
          <pc:sldMk cId="3944047321" sldId="472"/>
        </pc:sldMkLst>
        <pc:spChg chg="mod">
          <ac:chgData name="Jennifer Kovacich" userId="682405fb-931d-4e4c-9748-6b771dd9a6e4" providerId="ADAL" clId="{5E31A676-F716-41D7-8E45-7610E7D1B3B3}" dt="2026-03-13T22:49:32.156" v="648" actId="14100"/>
          <ac:spMkLst>
            <pc:docMk/>
            <pc:sldMk cId="3944047321" sldId="472"/>
            <ac:spMk id="2" creationId="{5E0FA62B-D7B5-3EAD-1363-52C9B02D9904}"/>
          </ac:spMkLst>
        </pc:spChg>
        <pc:spChg chg="del mod">
          <ac:chgData name="Jennifer Kovacich" userId="682405fb-931d-4e4c-9748-6b771dd9a6e4" providerId="ADAL" clId="{5E31A676-F716-41D7-8E45-7610E7D1B3B3}" dt="2026-03-13T22:24:41.380" v="4" actId="478"/>
          <ac:spMkLst>
            <pc:docMk/>
            <pc:sldMk cId="3944047321" sldId="472"/>
            <ac:spMk id="4" creationId="{A856B03C-0A55-B4B4-02D7-0C1303C2C43E}"/>
          </ac:spMkLst>
        </pc:spChg>
        <pc:graphicFrameChg chg="add del mod modGraphic">
          <ac:chgData name="Jennifer Kovacich" userId="682405fb-931d-4e4c-9748-6b771dd9a6e4" providerId="ADAL" clId="{5E31A676-F716-41D7-8E45-7610E7D1B3B3}" dt="2026-03-13T22:24:53.988" v="8" actId="478"/>
          <ac:graphicFrameMkLst>
            <pc:docMk/>
            <pc:sldMk cId="3944047321" sldId="472"/>
            <ac:graphicFrameMk id="3" creationId="{119A67B9-792D-BB90-6DC0-54869FFD169E}"/>
          </ac:graphicFrameMkLst>
        </pc:graphicFrameChg>
        <pc:graphicFrameChg chg="add mod modGraphic">
          <ac:chgData name="Jennifer Kovacich" userId="682405fb-931d-4e4c-9748-6b771dd9a6e4" providerId="ADAL" clId="{5E31A676-F716-41D7-8E45-7610E7D1B3B3}" dt="2026-03-13T22:49:52.205" v="651" actId="1076"/>
          <ac:graphicFrameMkLst>
            <pc:docMk/>
            <pc:sldMk cId="3944047321" sldId="472"/>
            <ac:graphicFrameMk id="6" creationId="{A26EF4AB-B2C0-1A0A-1FA1-7D779D4C0231}"/>
          </ac:graphicFrameMkLst>
        </pc:graphicFrameChg>
        <pc:picChg chg="mod">
          <ac:chgData name="Jennifer Kovacich" userId="682405fb-931d-4e4c-9748-6b771dd9a6e4" providerId="ADAL" clId="{5E31A676-F716-41D7-8E45-7610E7D1B3B3}" dt="2026-03-13T22:33:06.964" v="385" actId="14826"/>
          <ac:picMkLst>
            <pc:docMk/>
            <pc:sldMk cId="3944047321" sldId="472"/>
            <ac:picMk id="5" creationId="{8B188B9C-6B92-0AC3-C865-9088E906902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3/13/2026</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3/13/2026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3DE9-FADC-19D2-198C-7AAA59B05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87D21-F361-5ABC-FC94-A66D0D6A8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B6A4-37A3-E43A-1192-9AA6D2C2F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54C7D2-3440-B5D6-F54D-18103954AE45}"/>
              </a:ext>
            </a:extLst>
          </p:cNvPr>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47557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4E8B-28D2-8DBA-3B14-E817BDEEA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F78DE-D4A6-846C-E174-C64326DF2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075E2-1E9C-F428-6D68-8B5C19CE61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A337C-2FC5-00AB-354F-5A875183643E}"/>
              </a:ext>
            </a:extLst>
          </p:cNvPr>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69320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474C-92AB-7E63-2EA9-47D3C7539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03165-938E-AB69-9CBC-3E24278D4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F110-F105-7846-1445-5A13F6E0B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345961-60F6-37CE-10D0-315A9DC6ADC8}"/>
              </a:ext>
            </a:extLst>
          </p:cNvPr>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95677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77D4-8F69-14C7-C3B5-D99A5B24E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4FFDB-1A75-FD2E-02FB-161C8EDB3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62317-8B72-0DC0-4D1B-F67C8E575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8E08EA-B0C7-1BA8-44E0-D65CA23126C4}"/>
              </a:ext>
            </a:extLst>
          </p:cNvPr>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38212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A5EF-C082-6B5C-D23D-027CE5760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B9B37-635D-46F3-30E5-7FEC4DA30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5562-43EC-C261-7B74-21F4D89E3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7F7F8-31EA-FFCB-6C30-9942A37F7D2B}"/>
              </a:ext>
            </a:extLst>
          </p:cNvPr>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90134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3/13/2026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spaar@spa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ttled.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paar.com/wp-content/uploads/2026/01/2026-Scholarship-Application-202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spaarportal.ramcoams.net/Education/Registration/Details.aspx?cid=05d41a26-11b5-4a59-af84-1e7e7951de95" TargetMode="External"/><Relationship Id="rId4" Type="http://schemas.openxmlformats.org/officeDocument/2006/relationships/hyperlink" Target="https://spaarportal.ramcoams.net/Education/Registration/Details.aspx?cid=71672b89-b1b5-4d1a-a137-f6ec0fb58c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paar.com/education/microlearn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hyperlink" Target="mailto:spaar@spaa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spaar.com/news-statistics/"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11.jpe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BF466-272C-3264-F802-446698DEC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7CA8D-8E3E-025B-DA1D-B4EE6993D626}"/>
              </a:ext>
            </a:extLst>
          </p:cNvPr>
          <p:cNvSpPr>
            <a:spLocks noGrp="1"/>
          </p:cNvSpPr>
          <p:nvPr>
            <p:ph type="title"/>
          </p:nvPr>
        </p:nvSpPr>
        <p:spPr>
          <a:xfrm>
            <a:off x="152400" y="3752850"/>
            <a:ext cx="2468166" cy="2452687"/>
          </a:xfrm>
        </p:spPr>
        <p:txBody>
          <a:bodyPr vert="horz" lIns="91440" tIns="45720" rIns="91440" bIns="45720" rtlCol="0" anchor="ctr">
            <a:normAutofit/>
          </a:bodyPr>
          <a:lstStyle/>
          <a:p>
            <a:pPr algn="l" fontAlgn="base">
              <a:lnSpc>
                <a:spcPct val="90000"/>
              </a:lnSpc>
            </a:pPr>
            <a:r>
              <a:rPr lang="en-US" sz="3100" b="1" dirty="0">
                <a:solidFill>
                  <a:srgbClr val="002060"/>
                </a:solidFill>
              </a:rPr>
              <a:t>A password change…</a:t>
            </a:r>
            <a:br>
              <a:rPr lang="en-US" sz="3100" b="1" dirty="0">
                <a:solidFill>
                  <a:srgbClr val="002060"/>
                </a:solidFill>
              </a:rPr>
            </a:br>
            <a:br>
              <a:rPr lang="en-US" sz="3100" b="1" dirty="0">
                <a:solidFill>
                  <a:srgbClr val="002060"/>
                </a:solidFill>
              </a:rPr>
            </a:br>
            <a:r>
              <a:rPr lang="en-US" sz="3100" b="1" dirty="0">
                <a:solidFill>
                  <a:srgbClr val="002060"/>
                </a:solidFill>
              </a:rPr>
              <a:t>Yes, it’s legit!</a:t>
            </a:r>
          </a:p>
        </p:txBody>
      </p:sp>
      <p:pic>
        <p:nvPicPr>
          <p:cNvPr id="8" name="Picture 7">
            <a:extLst>
              <a:ext uri="{FF2B5EF4-FFF2-40B4-BE49-F238E27FC236}">
                <a16:creationId xmlns:a16="http://schemas.microsoft.com/office/drawing/2014/main" id="{C03AD55C-2961-DC0D-2E1A-5E614EE64BA6}"/>
              </a:ext>
            </a:extLst>
          </p:cNvPr>
          <p:cNvPicPr>
            <a:picLocks noChangeAspect="1"/>
          </p:cNvPicPr>
          <p:nvPr/>
        </p:nvPicPr>
        <p:blipFill>
          <a:blip r:embed="rId3" cstate="print">
            <a:extLst>
              <a:ext uri="{28A0092B-C50C-407E-A947-70E740481C1C}">
                <a14:useLocalDpi xmlns:a14="http://schemas.microsoft.com/office/drawing/2010/main" val="0"/>
              </a:ext>
            </a:extLst>
          </a:blip>
          <a:srcRect t="31120" b="7858"/>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E9383747-EAA4-1B9F-2B32-BA490E823507}"/>
              </a:ext>
            </a:extLst>
          </p:cNvPr>
          <p:cNvSpPr txBox="1"/>
          <p:nvPr/>
        </p:nvSpPr>
        <p:spPr>
          <a:xfrm>
            <a:off x="2828925" y="3752850"/>
            <a:ext cx="5953121" cy="2952750"/>
          </a:xfrm>
          <a:prstGeom prst="rect">
            <a:avLst/>
          </a:prstGeom>
        </p:spPr>
        <p:txBody>
          <a:bodyPr vert="horz" lIns="91440" tIns="45720" rIns="91440" bIns="45720" rtlCol="0" anchor="ctr">
            <a:normAutofit fontScale="92500" lnSpcReduction="10000"/>
          </a:bodyPr>
          <a:lstStyle/>
          <a:p>
            <a:pPr>
              <a:lnSpc>
                <a:spcPct val="90000"/>
              </a:lnSpc>
            </a:pPr>
            <a:r>
              <a:rPr lang="en-US" sz="1600" dirty="0"/>
              <a:t>SPAAR is requiring a password change to its member portal.</a:t>
            </a:r>
          </a:p>
          <a:p>
            <a:pPr>
              <a:lnSpc>
                <a:spcPct val="90000"/>
              </a:lnSpc>
            </a:pPr>
            <a:endParaRPr lang="en-US" sz="1600" dirty="0"/>
          </a:p>
          <a:p>
            <a:pPr>
              <a:lnSpc>
                <a:spcPct val="90000"/>
              </a:lnSpc>
            </a:pPr>
            <a:r>
              <a:rPr lang="en-US" sz="1600" dirty="0"/>
              <a:t>SPAAR portal users recently</a:t>
            </a:r>
            <a:r>
              <a:rPr lang="en-US" sz="1600" b="1" dirty="0"/>
              <a:t> </a:t>
            </a:r>
            <a:r>
              <a:rPr lang="en-US" sz="1600" dirty="0"/>
              <a:t>received an email as someone who has previously used SPAAR’s portal for membership, education or event signup. SPAAR is in the process of strengthening its security and compliance and, to do so, all users will be instructed to do a password change and will receive a unique temporary password on their next login.</a:t>
            </a:r>
          </a:p>
          <a:p>
            <a:pPr>
              <a:lnSpc>
                <a:spcPct val="90000"/>
              </a:lnSpc>
            </a:pPr>
            <a:endParaRPr lang="en-US" sz="1600" dirty="0"/>
          </a:p>
          <a:p>
            <a:pPr>
              <a:lnSpc>
                <a:spcPct val="90000"/>
              </a:lnSpc>
            </a:pPr>
            <a:r>
              <a:rPr lang="en-US" sz="1600" dirty="0"/>
              <a:t>This is a legit email. SPAAR thanks everyone for their compliance to help SPAAR maintain the security of its system for the benefit of all users and apologizes for the upfront inconvenience.</a:t>
            </a:r>
            <a:br>
              <a:rPr lang="en-US" sz="1600" dirty="0"/>
            </a:br>
            <a:br>
              <a:rPr lang="en-US" sz="1600" dirty="0"/>
            </a:br>
            <a:r>
              <a:rPr lang="en-US" sz="1600" dirty="0"/>
              <a:t>Please reach out to SPAAR via email </a:t>
            </a:r>
            <a:r>
              <a:rPr lang="en-US" sz="1600" u="sng" dirty="0">
                <a:hlinkClick r:id="rId4"/>
              </a:rPr>
              <a:t>spaar@spaar.com</a:t>
            </a:r>
            <a:r>
              <a:rPr lang="en-US" sz="1600" dirty="0"/>
              <a:t> or call (651) 776-6000 with any questions.</a:t>
            </a:r>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3842295653"/>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3417F7-5610-5C7D-DB42-9127BA752C7E}"/>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19"/>
            <a:ext cx="6486800" cy="68619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9" name="Picture 6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043"/>
          <a:stretch/>
        </p:blipFill>
        <p:spPr>
          <a:xfrm flipH="1">
            <a:off x="-3" y="-3919"/>
            <a:ext cx="9144001" cy="6861919"/>
          </a:xfrm>
          <a:prstGeom prst="rect">
            <a:avLst/>
          </a:prstGeom>
        </p:spPr>
      </p:pic>
      <p:sp>
        <p:nvSpPr>
          <p:cNvPr id="7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1491"/>
            <a:ext cx="3243983" cy="2706509"/>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TextBox 3">
            <a:extLst>
              <a:ext uri="{FF2B5EF4-FFF2-40B4-BE49-F238E27FC236}">
                <a16:creationId xmlns:a16="http://schemas.microsoft.com/office/drawing/2014/main" id="{0B36B2CD-BC3A-147C-A16D-AD690826E6DD}"/>
              </a:ext>
            </a:extLst>
          </p:cNvPr>
          <p:cNvSpPr txBox="1"/>
          <p:nvPr/>
        </p:nvSpPr>
        <p:spPr>
          <a:xfrm>
            <a:off x="6181015" y="2256040"/>
            <a:ext cx="2472164" cy="3049607"/>
          </a:xfrm>
          <a:prstGeom prst="rect">
            <a:avLst/>
          </a:prstGeom>
        </p:spPr>
        <p:txBody>
          <a:bodyPr vert="horz" lIns="91440" tIns="45720" rIns="91440" bIns="45720" rtlCol="0" anchor="ctr">
            <a:normAutofit/>
          </a:bodyPr>
          <a:lstStyle/>
          <a:p>
            <a:pPr indent="-171450" defTabSz="685800">
              <a:lnSpc>
                <a:spcPct val="90000"/>
              </a:lnSpc>
              <a:spcAft>
                <a:spcPts val="600"/>
              </a:spcAft>
              <a:buFont typeface="Arial" panose="020B0604020202020204" pitchFamily="34" charset="0"/>
              <a:buChar char="•"/>
            </a:pPr>
            <a:endParaRPr lang="en-US" sz="900" dirty="0">
              <a:solidFill>
                <a:srgbClr val="000000"/>
              </a:solidFill>
            </a:endParaRPr>
          </a:p>
        </p:txBody>
      </p:sp>
      <p:sp>
        <p:nvSpPr>
          <p:cNvPr id="73" name="Oval 7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77" y="2817257"/>
            <a:ext cx="2866978" cy="286697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63"/>
            <a:ext cx="4093259" cy="346788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a:extLst>
              <a:ext uri="{FF2B5EF4-FFF2-40B4-BE49-F238E27FC236}">
                <a16:creationId xmlns:a16="http://schemas.microsoft.com/office/drawing/2014/main" id="{647F4E11-5C97-A053-255F-C035AA6B7406}"/>
              </a:ext>
            </a:extLst>
          </p:cNvPr>
          <p:cNvPicPr>
            <a:picLocks noChangeAspect="1"/>
          </p:cNvPicPr>
          <p:nvPr/>
        </p:nvPicPr>
        <p:blipFill>
          <a:blip r:embed="rId4">
            <a:alphaModFix/>
            <a:extLst>
              <a:ext uri="{28A0092B-C50C-407E-A947-70E740481C1C}">
                <a14:useLocalDpi xmlns:a14="http://schemas.microsoft.com/office/drawing/2010/main" val="0"/>
              </a:ext>
            </a:extLst>
          </a:blip>
          <a:srcRect l="4604" r="4604"/>
          <a:stretch/>
        </p:blipFill>
        <p:spPr>
          <a:xfrm>
            <a:off x="20" y="4305680"/>
            <a:ext cx="3085185" cy="2548533"/>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8" name="Picture 7">
            <a:extLst>
              <a:ext uri="{FF2B5EF4-FFF2-40B4-BE49-F238E27FC236}">
                <a16:creationId xmlns:a16="http://schemas.microsoft.com/office/drawing/2014/main" id="{8610F9E5-92EC-F00C-97C9-A80C9D1E6A51}"/>
              </a:ext>
            </a:extLst>
          </p:cNvPr>
          <p:cNvPicPr>
            <a:picLocks noChangeAspect="1"/>
          </p:cNvPicPr>
          <p:nvPr/>
        </p:nvPicPr>
        <p:blipFill>
          <a:blip r:embed="rId5">
            <a:extLst>
              <a:ext uri="{28A0092B-C50C-407E-A947-70E740481C1C}">
                <a14:useLocalDpi xmlns:a14="http://schemas.microsoft.com/office/drawing/2010/main" val="0"/>
              </a:ext>
            </a:extLst>
          </a:blip>
          <a:srcRect l="16658" r="16658"/>
          <a:stretch/>
        </p:blipFill>
        <p:spPr>
          <a:xfrm>
            <a:off x="3447953" y="2871743"/>
            <a:ext cx="2730715" cy="273071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Picture 5">
            <a:extLst>
              <a:ext uri="{FF2B5EF4-FFF2-40B4-BE49-F238E27FC236}">
                <a16:creationId xmlns:a16="http://schemas.microsoft.com/office/drawing/2014/main" id="{D8312970-677C-0BED-E67E-CC4B9760CEB6}"/>
              </a:ext>
            </a:extLst>
          </p:cNvPr>
          <p:cNvPicPr>
            <a:picLocks noChangeAspect="1"/>
          </p:cNvPicPr>
          <p:nvPr/>
        </p:nvPicPr>
        <p:blipFill>
          <a:blip r:embed="rId6">
            <a:alphaModFix/>
            <a:extLst>
              <a:ext uri="{28A0092B-C50C-407E-A947-70E740481C1C}">
                <a14:useLocalDpi xmlns:a14="http://schemas.microsoft.com/office/drawing/2010/main" val="0"/>
              </a:ext>
            </a:extLst>
          </a:blip>
          <a:srcRect l="10356" r="10356"/>
          <a:stretch/>
        </p:blipFill>
        <p:spPr>
          <a:xfrm>
            <a:off x="19683" y="-32085"/>
            <a:ext cx="3945364" cy="3319992"/>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7" name="Title 6">
            <a:extLst>
              <a:ext uri="{FF2B5EF4-FFF2-40B4-BE49-F238E27FC236}">
                <a16:creationId xmlns:a16="http://schemas.microsoft.com/office/drawing/2014/main" id="{D4AD76BE-AF22-EF3F-24C7-27539B34392E}"/>
              </a:ext>
            </a:extLst>
          </p:cNvPr>
          <p:cNvSpPr>
            <a:spLocks noGrp="1"/>
          </p:cNvSpPr>
          <p:nvPr>
            <p:ph type="title"/>
          </p:nvPr>
        </p:nvSpPr>
        <p:spPr/>
        <p:txBody>
          <a:bodyPr/>
          <a:lstStyle/>
          <a:p>
            <a:endParaRPr lang="en-US"/>
          </a:p>
        </p:txBody>
      </p:sp>
      <p:sp>
        <p:nvSpPr>
          <p:cNvPr id="9" name="TextBox 8">
            <a:extLst>
              <a:ext uri="{FF2B5EF4-FFF2-40B4-BE49-F238E27FC236}">
                <a16:creationId xmlns:a16="http://schemas.microsoft.com/office/drawing/2014/main" id="{74206B79-3767-540A-A76D-8544557CF670}"/>
              </a:ext>
            </a:extLst>
          </p:cNvPr>
          <p:cNvSpPr txBox="1"/>
          <p:nvPr/>
        </p:nvSpPr>
        <p:spPr>
          <a:xfrm>
            <a:off x="6227444" y="687828"/>
            <a:ext cx="2730715" cy="5478423"/>
          </a:xfrm>
          <a:prstGeom prst="rect">
            <a:avLst/>
          </a:prstGeom>
          <a:noFill/>
        </p:spPr>
        <p:txBody>
          <a:bodyPr wrap="square" rtlCol="0">
            <a:spAutoFit/>
          </a:bodyPr>
          <a:lstStyle/>
          <a:p>
            <a:r>
              <a:rPr lang="en-US" sz="2400" b="1" dirty="0">
                <a:solidFill>
                  <a:srgbClr val="002060"/>
                </a:solidFill>
              </a:rPr>
              <a:t>A visit to Settled</a:t>
            </a:r>
          </a:p>
          <a:p>
            <a:endParaRPr lang="en-US" dirty="0"/>
          </a:p>
          <a:p>
            <a:r>
              <a:rPr lang="en-US" dirty="0"/>
              <a:t>Nearly two dozen SPAAR members and staff visited </a:t>
            </a:r>
            <a:r>
              <a:rPr lang="en-US" sz="2000" b="1" dirty="0"/>
              <a:t>Settled</a:t>
            </a:r>
            <a:r>
              <a:rPr lang="en-US" dirty="0"/>
              <a:t> on March 5 to learn about the nonprofit behind Sacred Settlements, which works to house people who’ve been chronically homeless – one year or longer – by creating tiny home communities in partnership with area churches.</a:t>
            </a:r>
          </a:p>
          <a:p>
            <a:endParaRPr lang="en-US" dirty="0"/>
          </a:p>
          <a:p>
            <a:r>
              <a:rPr lang="en-US" dirty="0"/>
              <a:t>Learn more about </a:t>
            </a:r>
            <a:r>
              <a:rPr lang="en-US" dirty="0">
                <a:hlinkClick r:id="rId7"/>
              </a:rPr>
              <a:t>Settled</a:t>
            </a:r>
            <a:r>
              <a:rPr lang="en-US" dirty="0"/>
              <a:t>, including ways to volunteer or donate.</a:t>
            </a:r>
          </a:p>
        </p:txBody>
      </p:sp>
    </p:spTree>
    <p:extLst>
      <p:ext uri="{BB962C8B-B14F-4D97-AF65-F5344CB8AC3E}">
        <p14:creationId xmlns:p14="http://schemas.microsoft.com/office/powerpoint/2010/main" val="391951476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94A850-F6D9-E775-F572-A0B5A628C27A}"/>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44FFC0-C6B2-F6FB-97FF-819275C2766C}"/>
              </a:ext>
            </a:extLst>
          </p:cNvPr>
          <p:cNvPicPr>
            <a:picLocks noChangeAspect="1"/>
          </p:cNvPicPr>
          <p:nvPr/>
        </p:nvPicPr>
        <p:blipFill>
          <a:blip r:embed="rId3" cstate="print">
            <a:extLst>
              <a:ext uri="{28A0092B-C50C-407E-A947-70E740481C1C}">
                <a14:useLocalDpi xmlns:a14="http://schemas.microsoft.com/office/drawing/2010/main" val="0"/>
              </a:ext>
            </a:extLst>
          </a:blip>
          <a:srcRect r="20689"/>
          <a:stretch>
            <a:fillRect/>
          </a:stretch>
        </p:blipFill>
        <p:spPr>
          <a:xfrm>
            <a:off x="1889483" y="10"/>
            <a:ext cx="7252231"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99EBB1-909A-71F1-2298-CC0D968D54C6}"/>
              </a:ext>
            </a:extLst>
          </p:cNvPr>
          <p:cNvSpPr>
            <a:spLocks noGrp="1"/>
          </p:cNvSpPr>
          <p:nvPr>
            <p:ph type="title"/>
          </p:nvPr>
        </p:nvSpPr>
        <p:spPr>
          <a:xfrm>
            <a:off x="533400" y="492125"/>
            <a:ext cx="3562350" cy="1463675"/>
          </a:xfrm>
        </p:spPr>
        <p:txBody>
          <a:bodyPr vert="horz" lIns="91440" tIns="45720" rIns="91440" bIns="45720" rtlCol="0" anchor="ctr">
            <a:normAutofit fontScale="90000"/>
          </a:bodyPr>
          <a:lstStyle/>
          <a:p>
            <a:pPr algn="l" fontAlgn="base">
              <a:lnSpc>
                <a:spcPct val="90000"/>
              </a:lnSpc>
              <a:spcAft>
                <a:spcPts val="1125"/>
              </a:spcAft>
            </a:pPr>
            <a:r>
              <a:rPr lang="en-US" sz="2200" b="1" dirty="0">
                <a:solidFill>
                  <a:srgbClr val="002060"/>
                </a:solidFill>
                <a:effectLst/>
              </a:rPr>
              <a:t>REALTORS® Charitable Foundation student scholarships </a:t>
            </a:r>
            <a:r>
              <a:rPr lang="en-US" sz="2200" b="1" dirty="0">
                <a:solidFill>
                  <a:srgbClr val="002060"/>
                </a:solidFill>
              </a:rPr>
              <a:t>are open to members’ kids and grandkids</a:t>
            </a:r>
            <a:r>
              <a:rPr lang="en-US" sz="2200" b="1" dirty="0">
                <a:solidFill>
                  <a:srgbClr val="002060"/>
                </a:solidFill>
                <a:effectLst/>
              </a:rPr>
              <a:t>!</a:t>
            </a:r>
            <a:br>
              <a:rPr lang="en-US" sz="2200" b="1" dirty="0">
                <a:solidFill>
                  <a:srgbClr val="002060"/>
                </a:solidFill>
              </a:rPr>
            </a:br>
            <a:br>
              <a:rPr lang="en-US" sz="600" b="1" dirty="0">
                <a:solidFill>
                  <a:srgbClr val="002060"/>
                </a:solidFill>
                <a:effectLst/>
              </a:rPr>
            </a:br>
            <a:r>
              <a:rPr lang="en-US" sz="2200" b="1" dirty="0">
                <a:solidFill>
                  <a:srgbClr val="002060"/>
                </a:solidFill>
                <a:effectLst/>
              </a:rPr>
              <a:t>Apply today – deadline is March 27!</a:t>
            </a:r>
          </a:p>
        </p:txBody>
      </p:sp>
      <p:sp>
        <p:nvSpPr>
          <p:cNvPr id="4" name="TextBox 3">
            <a:extLst>
              <a:ext uri="{FF2B5EF4-FFF2-40B4-BE49-F238E27FC236}">
                <a16:creationId xmlns:a16="http://schemas.microsoft.com/office/drawing/2014/main" id="{AC50E723-F48C-29D9-FC68-96FF897D1AF3}"/>
              </a:ext>
            </a:extLst>
          </p:cNvPr>
          <p:cNvSpPr txBox="1"/>
          <p:nvPr/>
        </p:nvSpPr>
        <p:spPr>
          <a:xfrm>
            <a:off x="533400" y="1828800"/>
            <a:ext cx="2866641" cy="4424363"/>
          </a:xfrm>
          <a:prstGeom prst="rect">
            <a:avLst/>
          </a:prstGeom>
        </p:spPr>
        <p:txBody>
          <a:bodyPr vert="horz" lIns="91440" tIns="45720" rIns="91440" bIns="45720" rtlCol="0">
            <a:normAutofit fontScale="92500" lnSpcReduction="10000"/>
          </a:bodyPr>
          <a:lstStyle/>
          <a:p>
            <a:pPr fontAlgn="base"/>
            <a:endParaRPr lang="en-US" dirty="0"/>
          </a:p>
          <a:p>
            <a:pPr fontAlgn="base"/>
            <a:endParaRPr lang="en-US" dirty="0"/>
          </a:p>
          <a:p>
            <a:pPr fontAlgn="base"/>
            <a:r>
              <a:rPr lang="en-US" dirty="0"/>
              <a:t>Students may apply now for the 2026 REALTORS® Charitable Foundation scholarship program. Any child(ren) or grandchild(ren) of current SPAAR members who will be entering a college, university or trade school, or continuing in their post-education journey in fall 2026, are welcome to </a:t>
            </a:r>
            <a:r>
              <a:rPr lang="en-US" dirty="0">
                <a:hlinkClick r:id="rId4"/>
              </a:rPr>
              <a:t>apply for the scholarship</a:t>
            </a:r>
            <a:r>
              <a:rPr lang="en-US" dirty="0"/>
              <a:t>.</a:t>
            </a:r>
          </a:p>
          <a:p>
            <a:pPr fontAlgn="base"/>
            <a:endParaRPr lang="en-US" dirty="0"/>
          </a:p>
          <a:p>
            <a:pPr fontAlgn="base"/>
            <a:r>
              <a:rPr lang="en-US" dirty="0"/>
              <a:t>Applications and supporting materials are due by Friday, March 27.</a:t>
            </a:r>
            <a:endParaRPr lang="en-US" sz="1700" dirty="0"/>
          </a:p>
        </p:txBody>
      </p:sp>
    </p:spTree>
    <p:extLst>
      <p:ext uri="{BB962C8B-B14F-4D97-AF65-F5344CB8AC3E}">
        <p14:creationId xmlns:p14="http://schemas.microsoft.com/office/powerpoint/2010/main" val="294041026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3C1BAE-FE85-793D-76D7-120A5551E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FA62B-D7B5-3EAD-1363-52C9B02D9904}"/>
              </a:ext>
            </a:extLst>
          </p:cNvPr>
          <p:cNvSpPr>
            <a:spLocks noGrp="1"/>
          </p:cNvSpPr>
          <p:nvPr>
            <p:ph type="title"/>
          </p:nvPr>
        </p:nvSpPr>
        <p:spPr>
          <a:xfrm>
            <a:off x="1" y="3752849"/>
            <a:ext cx="1524000" cy="2452687"/>
          </a:xfrm>
        </p:spPr>
        <p:txBody>
          <a:bodyPr vert="horz" lIns="91440" tIns="45720" rIns="91440" bIns="45720" rtlCol="0" anchor="ctr">
            <a:noAutofit/>
          </a:bodyPr>
          <a:lstStyle/>
          <a:p>
            <a:pPr fontAlgn="base"/>
            <a:r>
              <a:rPr lang="en-US" sz="2400" b="1" dirty="0">
                <a:solidFill>
                  <a:schemeClr val="accent4">
                    <a:lumMod val="50000"/>
                  </a:schemeClr>
                </a:solidFill>
              </a:rPr>
              <a:t>Sign up for the April dates of SPAAR’s CE Blitz</a:t>
            </a:r>
          </a:p>
        </p:txBody>
      </p:sp>
      <p:pic>
        <p:nvPicPr>
          <p:cNvPr id="5" name="Picture 4">
            <a:extLst>
              <a:ext uri="{FF2B5EF4-FFF2-40B4-BE49-F238E27FC236}">
                <a16:creationId xmlns:a16="http://schemas.microsoft.com/office/drawing/2014/main" id="{8B188B9C-6B92-0AC3-C865-9088E9069023}"/>
              </a:ext>
            </a:extLst>
          </p:cNvPr>
          <p:cNvPicPr>
            <a:picLocks noChangeAspect="1"/>
          </p:cNvPicPr>
          <p:nvPr/>
        </p:nvPicPr>
        <p:blipFill>
          <a:blip r:embed="rId3">
            <a:extLst>
              <a:ext uri="{28A0092B-C50C-407E-A947-70E740481C1C}">
                <a14:useLocalDpi xmlns:a14="http://schemas.microsoft.com/office/drawing/2010/main" val="0"/>
              </a:ext>
            </a:extLst>
          </a:blip>
          <a:srcRect t="22947" b="22947"/>
          <a:stretch/>
        </p:blipFill>
        <p:spPr>
          <a:xfrm>
            <a:off x="-24442"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6" name="Table 5">
            <a:extLst>
              <a:ext uri="{FF2B5EF4-FFF2-40B4-BE49-F238E27FC236}">
                <a16:creationId xmlns:a16="http://schemas.microsoft.com/office/drawing/2014/main" id="{A26EF4AB-B2C0-1A0A-1FA1-7D779D4C0231}"/>
              </a:ext>
            </a:extLst>
          </p:cNvPr>
          <p:cNvGraphicFramePr>
            <a:graphicFrameLocks noGrp="1"/>
          </p:cNvGraphicFramePr>
          <p:nvPr>
            <p:extLst>
              <p:ext uri="{D42A27DB-BD31-4B8C-83A1-F6EECF244321}">
                <p14:modId xmlns:p14="http://schemas.microsoft.com/office/powerpoint/2010/main" val="4234026039"/>
              </p:ext>
            </p:extLst>
          </p:nvPr>
        </p:nvGraphicFramePr>
        <p:xfrm>
          <a:off x="1600200" y="3581400"/>
          <a:ext cx="7315200" cy="3548698"/>
        </p:xfrm>
        <a:graphic>
          <a:graphicData uri="http://schemas.openxmlformats.org/drawingml/2006/table">
            <a:tbl>
              <a:tblPr firstRow="1" firstCol="1" bandRow="1">
                <a:tableStyleId>{5C22544A-7EE6-4342-B048-85BDC9FD1C3A}</a:tableStyleId>
              </a:tblPr>
              <a:tblGrid>
                <a:gridCol w="7315200">
                  <a:extLst>
                    <a:ext uri="{9D8B030D-6E8A-4147-A177-3AD203B41FA5}">
                      <a16:colId xmlns:a16="http://schemas.microsoft.com/office/drawing/2014/main" val="2771887675"/>
                    </a:ext>
                  </a:extLst>
                </a:gridCol>
              </a:tblGrid>
              <a:tr h="3548698">
                <a:tc>
                  <a:txBody>
                    <a:bodyPr/>
                    <a:lstStyle/>
                    <a:p>
                      <a:pPr marL="0" marR="0">
                        <a:lnSpc>
                          <a:spcPct val="100000"/>
                        </a:lnSpc>
                        <a:buNone/>
                      </a:pPr>
                      <a:r>
                        <a:rPr lang="en-US" sz="1800" b="0" dirty="0">
                          <a:solidFill>
                            <a:schemeClr val="tx1"/>
                          </a:solidFill>
                          <a:effectLst/>
                          <a:latin typeface="+mn-lt"/>
                        </a:rPr>
                        <a:t>SPAAR is offering two full days of continuing education in April as part two of its CE Blitz. </a:t>
                      </a:r>
                    </a:p>
                    <a:p>
                      <a:pPr marL="0" marR="0">
                        <a:lnSpc>
                          <a:spcPct val="100000"/>
                        </a:lnSpc>
                        <a:buNone/>
                      </a:pPr>
                      <a:endParaRPr lang="en-US" sz="600" b="0" dirty="0">
                        <a:solidFill>
                          <a:schemeClr val="tx1"/>
                        </a:solidFill>
                        <a:effectLst/>
                        <a:latin typeface="+mn-lt"/>
                      </a:endParaRPr>
                    </a:p>
                    <a:p>
                      <a:pPr marL="0" marR="0">
                        <a:lnSpc>
                          <a:spcPct val="100000"/>
                        </a:lnSpc>
                        <a:buNone/>
                      </a:pPr>
                      <a:r>
                        <a:rPr lang="en-US" sz="1800" b="0" dirty="0">
                          <a:solidFill>
                            <a:schemeClr val="tx1"/>
                          </a:solidFill>
                          <a:effectLst/>
                          <a:latin typeface="+mn-lt"/>
                        </a:rPr>
                        <a:t>Participants who take part in these CE-approved classes work toward completion to meet the MN Real Estate License education requirements before the June 30 deadline.</a:t>
                      </a:r>
                      <a:endParaRPr lang="en-US" sz="1800" b="0" dirty="0">
                        <a:solidFill>
                          <a:schemeClr val="tx1"/>
                        </a:solidFill>
                        <a:effectLst/>
                        <a:latin typeface="+mn-lt"/>
                        <a:ea typeface="Aptos" panose="020B0004020202020204" pitchFamily="34" charset="0"/>
                        <a:cs typeface="Aptos" panose="020B0004020202020204" pitchFamily="34" charset="0"/>
                      </a:endParaRPr>
                    </a:p>
                    <a:p>
                      <a:pPr fontAlgn="base">
                        <a:lnSpc>
                          <a:spcPct val="100000"/>
                        </a:lnSpc>
                      </a:pPr>
                      <a:r>
                        <a:rPr lang="en-US" sz="600" b="0" i="0" kern="1200" dirty="0">
                          <a:solidFill>
                            <a:schemeClr val="lt1"/>
                          </a:solidFill>
                          <a:effectLst/>
                          <a:latin typeface="+mn-lt"/>
                          <a:ea typeface="+mn-ea"/>
                          <a:cs typeface="+mn-cs"/>
                        </a:rPr>
                        <a:t>Space</a:t>
                      </a:r>
                      <a:r>
                        <a:rPr lang="en-US" sz="1800" b="0" i="0" kern="1200" dirty="0">
                          <a:solidFill>
                            <a:schemeClr val="lt1"/>
                          </a:solidFill>
                          <a:effectLst/>
                          <a:latin typeface="+mn-lt"/>
                          <a:ea typeface="+mn-ea"/>
                          <a:cs typeface="+mn-cs"/>
                        </a:rPr>
                        <a:t> License education requirements </a:t>
                      </a:r>
                      <a:r>
                        <a:rPr lang="en-US" sz="1800" b="0" i="0" kern="1200" dirty="0" err="1">
                          <a:solidFill>
                            <a:schemeClr val="lt1"/>
                          </a:solidFill>
                          <a:effectLst/>
                          <a:latin typeface="+mn-lt"/>
                          <a:ea typeface="+mn-ea"/>
                          <a:cs typeface="+mn-cs"/>
                        </a:rPr>
                        <a:t>befo</a:t>
                      </a:r>
                      <a:endParaRPr lang="en-US" sz="1800" b="0" i="0" kern="1200" dirty="0">
                        <a:solidFill>
                          <a:schemeClr val="lt1"/>
                        </a:solidFill>
                        <a:effectLst/>
                        <a:latin typeface="+mn-lt"/>
                        <a:ea typeface="+mn-ea"/>
                        <a:cs typeface="+mn-cs"/>
                      </a:endParaRPr>
                    </a:p>
                    <a:p>
                      <a:pPr fontAlgn="base">
                        <a:lnSpc>
                          <a:spcPct val="100000"/>
                        </a:lnSpc>
                      </a:pPr>
                      <a:r>
                        <a:rPr lang="en-US" sz="18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CE Blitz -- Required Module // MN Agency + Fair Housing</a:t>
                      </a:r>
                      <a:r>
                        <a:rPr lang="en-US" sz="1800" b="0" i="0" kern="1200" dirty="0">
                          <a:solidFill>
                            <a:schemeClr val="tx1"/>
                          </a:solidFill>
                          <a:effectLst/>
                          <a:latin typeface="+mn-lt"/>
                          <a:ea typeface="+mn-ea"/>
                          <a:cs typeface="+mn-cs"/>
                        </a:rPr>
                        <a:t> (Apr 29, 8:30 AM)</a:t>
                      </a:r>
                    </a:p>
                    <a:p>
                      <a:pPr fontAlgn="base"/>
                      <a:endParaRPr lang="en-US" sz="6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CE Blitz -- New NORML: Marijuana &amp; Real Estate // Home Inspection Horrors II</a:t>
                      </a:r>
                      <a:r>
                        <a:rPr lang="en-US" sz="1800" b="0" i="0" kern="1200" dirty="0">
                          <a:solidFill>
                            <a:schemeClr val="tx1"/>
                          </a:solidFill>
                          <a:effectLst/>
                          <a:latin typeface="+mn-lt"/>
                          <a:ea typeface="+mn-ea"/>
                          <a:cs typeface="+mn-cs"/>
                        </a:rPr>
                        <a:t> (Apr 30, 8:30 AM)</a:t>
                      </a:r>
                    </a:p>
                    <a:p>
                      <a:pPr marL="0" marR="0">
                        <a:lnSpc>
                          <a:spcPts val="1275"/>
                        </a:lnSpc>
                        <a:buNone/>
                      </a:pPr>
                      <a:endParaRPr lang="en-US" sz="1000" b="0" dirty="0">
                        <a:solidFill>
                          <a:schemeClr val="tx1"/>
                        </a:solidFill>
                        <a:effectLst/>
                        <a:latin typeface="Times New Roman" panose="02020603050405020304" pitchFamily="18" charset="0"/>
                        <a:ea typeface="Aptos" panose="020B0004020202020204" pitchFamily="34" charset="0"/>
                        <a:cs typeface="Aptos" panose="020B0004020202020204" pitchFamily="34" charset="0"/>
                      </a:endParaRPr>
                    </a:p>
                  </a:txBody>
                  <a:tcPr marL="238125" marR="95250" marT="95250" marB="95250" anchor="ctr">
                    <a:noFill/>
                  </a:tcPr>
                </a:tc>
                <a:extLst>
                  <a:ext uri="{0D108BD9-81ED-4DB2-BD59-A6C34878D82A}">
                    <a16:rowId xmlns:a16="http://schemas.microsoft.com/office/drawing/2014/main" val="3940015188"/>
                  </a:ext>
                </a:extLst>
              </a:tr>
            </a:tbl>
          </a:graphicData>
        </a:graphic>
      </p:graphicFrame>
    </p:spTree>
    <p:extLst>
      <p:ext uri="{BB962C8B-B14F-4D97-AF65-F5344CB8AC3E}">
        <p14:creationId xmlns:p14="http://schemas.microsoft.com/office/powerpoint/2010/main" val="3944047321"/>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D7A6C-B891-DCFF-53E6-D6EAB4947AA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0AF98-98D0-E77C-7AFD-1A8D3D772A43}"/>
              </a:ext>
            </a:extLst>
          </p:cNvPr>
          <p:cNvSpPr>
            <a:spLocks noGrp="1"/>
          </p:cNvSpPr>
          <p:nvPr>
            <p:ph type="title"/>
          </p:nvPr>
        </p:nvSpPr>
        <p:spPr>
          <a:xfrm>
            <a:off x="628649" y="537883"/>
            <a:ext cx="3587773" cy="1942810"/>
          </a:xfrm>
        </p:spPr>
        <p:txBody>
          <a:bodyPr vert="horz" lIns="91440" tIns="45720" rIns="91440" bIns="45720" rtlCol="0" anchor="b">
            <a:normAutofit/>
          </a:bodyPr>
          <a:lstStyle/>
          <a:p>
            <a:pPr algn="l" fontAlgn="base">
              <a:lnSpc>
                <a:spcPct val="90000"/>
              </a:lnSpc>
              <a:spcAft>
                <a:spcPts val="1125"/>
              </a:spcAft>
            </a:pPr>
            <a:r>
              <a:rPr lang="en-US" sz="3500" b="1" kern="1200">
                <a:solidFill>
                  <a:schemeClr val="tx1"/>
                </a:solidFill>
                <a:latin typeface="+mj-lt"/>
                <a:ea typeface="+mj-ea"/>
                <a:cs typeface="+mj-cs"/>
              </a:rPr>
              <a:t>Take advantage of classes and events at SPAAR!</a:t>
            </a:r>
            <a:endParaRPr lang="en-US" sz="3500" b="1" i="1" kern="1200">
              <a:solidFill>
                <a:schemeClr val="tx1"/>
              </a:solidFill>
              <a:effectLst/>
              <a:latin typeface="+mj-lt"/>
              <a:ea typeface="+mj-ea"/>
              <a:cs typeface="+mj-cs"/>
            </a:endParaRPr>
          </a:p>
        </p:txBody>
      </p:sp>
      <p:sp>
        <p:nvSpPr>
          <p:cNvPr id="4" name="TextBox 3">
            <a:extLst>
              <a:ext uri="{FF2B5EF4-FFF2-40B4-BE49-F238E27FC236}">
                <a16:creationId xmlns:a16="http://schemas.microsoft.com/office/drawing/2014/main" id="{BAA366EE-0D6D-7C14-7A8D-82B4CC826782}"/>
              </a:ext>
            </a:extLst>
          </p:cNvPr>
          <p:cNvSpPr txBox="1"/>
          <p:nvPr/>
        </p:nvSpPr>
        <p:spPr>
          <a:xfrm>
            <a:off x="628649" y="2686323"/>
            <a:ext cx="3587773" cy="3433583"/>
          </a:xfrm>
          <a:prstGeom prst="rect">
            <a:avLst/>
          </a:prstGeom>
        </p:spPr>
        <p:txBody>
          <a:bodyPr vert="horz" lIns="91440" tIns="45720" rIns="91440" bIns="45720" rtlCol="0">
            <a:normAutofit/>
          </a:bodyPr>
          <a:lstStyle/>
          <a:p>
            <a:pPr>
              <a:lnSpc>
                <a:spcPct val="90000"/>
              </a:lnSpc>
              <a:spcAft>
                <a:spcPts val="600"/>
              </a:spcAft>
            </a:pPr>
            <a:r>
              <a:rPr lang="en-US" sz="1700" dirty="0"/>
              <a:t>Check out SPAAR’s calendar to stay up to date on classes, events and more throughout 2026.</a:t>
            </a:r>
          </a:p>
          <a:p>
            <a:pPr>
              <a:lnSpc>
                <a:spcPct val="90000"/>
              </a:lnSpc>
              <a:spcAft>
                <a:spcPts val="600"/>
              </a:spcAft>
            </a:pPr>
            <a:endParaRPr lang="en-US" sz="1700" dirty="0"/>
          </a:p>
          <a:p>
            <a:pPr>
              <a:lnSpc>
                <a:spcPct val="90000"/>
              </a:lnSpc>
              <a:spcAft>
                <a:spcPts val="600"/>
              </a:spcAft>
            </a:pPr>
            <a:r>
              <a:rPr lang="en-US" sz="1700" dirty="0"/>
              <a:t>In addition to what’s offered online and in person per SPAAR’s calendar, SPAAR also offers a </a:t>
            </a:r>
            <a:r>
              <a:rPr lang="en-US" sz="1700" dirty="0">
                <a:hlinkClick r:id="rId3"/>
              </a:rPr>
              <a:t>microlearning library </a:t>
            </a:r>
            <a:r>
              <a:rPr lang="en-US" sz="1700" dirty="0"/>
              <a:t>with a variety of topics that cover tips, tricks and tutorials, all available to watch on video.</a:t>
            </a:r>
          </a:p>
          <a:p>
            <a:pPr>
              <a:lnSpc>
                <a:spcPct val="90000"/>
              </a:lnSpc>
              <a:spcAft>
                <a:spcPts val="600"/>
              </a:spcAft>
            </a:pPr>
            <a:endParaRPr lang="en-US" sz="1700" dirty="0"/>
          </a:p>
          <a:p>
            <a:pPr>
              <a:lnSpc>
                <a:spcPct val="90000"/>
              </a:lnSpc>
              <a:spcAft>
                <a:spcPts val="600"/>
              </a:spcAft>
            </a:pPr>
            <a:r>
              <a:rPr lang="en-US" sz="1700" dirty="0"/>
              <a:t>Email </a:t>
            </a:r>
            <a:r>
              <a:rPr lang="en-US" sz="1700" dirty="0">
                <a:hlinkClick r:id="rId4"/>
              </a:rPr>
              <a:t>spaar@spaar.com</a:t>
            </a:r>
            <a:r>
              <a:rPr lang="en-US" sz="1700" dirty="0"/>
              <a:t> with questions.</a:t>
            </a:r>
          </a:p>
        </p:txBody>
      </p:sp>
      <p:pic>
        <p:nvPicPr>
          <p:cNvPr id="5" name="Picture 4">
            <a:extLst>
              <a:ext uri="{FF2B5EF4-FFF2-40B4-BE49-F238E27FC236}">
                <a16:creationId xmlns:a16="http://schemas.microsoft.com/office/drawing/2014/main" id="{A4A6CFD5-E9E1-C838-671F-A49049C79CC4}"/>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491318" y="867712"/>
            <a:ext cx="4024031" cy="4922362"/>
          </a:xfrm>
          <a:prstGeom prst="rect">
            <a:avLst/>
          </a:prstGeom>
        </p:spPr>
      </p:pic>
    </p:spTree>
    <p:extLst>
      <p:ext uri="{BB962C8B-B14F-4D97-AF65-F5344CB8AC3E}">
        <p14:creationId xmlns:p14="http://schemas.microsoft.com/office/powerpoint/2010/main" val="29062280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82440" y="2373491"/>
            <a:ext cx="5579120" cy="2111017"/>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ae9f9b-4bae-44af-b8c2-1075629703ec" xsi:nil="true"/>
    <lcf76f155ced4ddcb4097134ff3c332f xmlns="15f260e6-76d7-418e-a702-85269f46a6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B133C3459B28439D41AE8BC7128AE0" ma:contentTypeVersion="13" ma:contentTypeDescription="Create a new document." ma:contentTypeScope="" ma:versionID="08c851414475b50f541de07f85cd2cb4">
  <xsd:schema xmlns:xsd="http://www.w3.org/2001/XMLSchema" xmlns:xs="http://www.w3.org/2001/XMLSchema" xmlns:p="http://schemas.microsoft.com/office/2006/metadata/properties" xmlns:ns2="15f260e6-76d7-418e-a702-85269f46a641" xmlns:ns3="2eae9f9b-4bae-44af-b8c2-1075629703ec" targetNamespace="http://schemas.microsoft.com/office/2006/metadata/properties" ma:root="true" ma:fieldsID="f86ff65c8a65415b9e9d1da3bfcb1114" ns2:_="" ns3:_="">
    <xsd:import namespace="15f260e6-76d7-418e-a702-85269f46a641"/>
    <xsd:import namespace="2eae9f9b-4bae-44af-b8c2-1075629703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260e6-76d7-418e-a702-85269f46a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6793f8c-ae8e-4d17-aa67-1791289d22f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ae9f9b-4bae-44af-b8c2-1075629703e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1e3749-a04f-47bf-aca4-da7b78e6ce6a}" ma:internalName="TaxCatchAll" ma:showField="CatchAllData" ma:web="2eae9f9b-4bae-44af-b8c2-1075629703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1258B-0F45-4D41-B9B8-4F4D65D9A8E0}">
  <ds:schemaRefs>
    <ds:schemaRef ds:uri="http://schemas.microsoft.com/office/2006/metadata/properties"/>
    <ds:schemaRef ds:uri="http://schemas.microsoft.com/office/infopath/2007/PartnerControls"/>
    <ds:schemaRef ds:uri="2eae9f9b-4bae-44af-b8c2-1075629703ec"/>
    <ds:schemaRef ds:uri="15f260e6-76d7-418e-a702-85269f46a641"/>
  </ds:schemaRefs>
</ds:datastoreItem>
</file>

<file path=customXml/itemProps2.xml><?xml version="1.0" encoding="utf-8"?>
<ds:datastoreItem xmlns:ds="http://schemas.openxmlformats.org/officeDocument/2006/customXml" ds:itemID="{C8601B46-FFD5-46EA-963A-E00A60EF2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260e6-76d7-418e-a702-85269f46a641"/>
    <ds:schemaRef ds:uri="2eae9f9b-4bae-44af-b8c2-10756297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72E46-2BB4-47BA-9EEF-C3E3E46C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34316</TotalTime>
  <Words>559</Words>
  <Application>Microsoft Office PowerPoint</Application>
  <PresentationFormat>On-screen Show (4:3)</PresentationFormat>
  <Paragraphs>46</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A password change…  Yes, it’s legit!</vt:lpstr>
      <vt:lpstr>PowerPoint Presentation</vt:lpstr>
      <vt:lpstr>REALTORS® Charitable Foundation student scholarships are open to members’ kids and grandkids!  Apply today – deadline is March 27!</vt:lpstr>
      <vt:lpstr>Sign up for the April dates of SPAAR’s CE Blitz</vt:lpstr>
      <vt:lpstr>Take advantage of classes and events at SPAAR!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391</cp:revision>
  <dcterms:created xsi:type="dcterms:W3CDTF">2021-02-06T20:58:33Z</dcterms:created>
  <dcterms:modified xsi:type="dcterms:W3CDTF">2026-03-13T22:49:55Z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0x0101004FB133C3459B28439D41AE8BC7128AE0</vt:lpwstr>
  </property>
  <property fmtid="{D5CDD505-2E9C-101B-9397-08002B2CF9AE}" pid="3" name="Order">
    <vt:r8>66800</vt:r8>
  </property>
  <property fmtid="{D5CDD505-2E9C-101B-9397-08002B2CF9AE}" pid="4" name="MediaServiceImageTags">
    <vt:lpwstr/>
  </property>
</Properties>
</file>