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7.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464" r:id="rId2"/>
    <p:sldId id="458" r:id="rId3"/>
    <p:sldId id="463" r:id="rId4"/>
    <p:sldId id="462" r:id="rId5"/>
    <p:sldId id="465" r:id="rId6"/>
    <p:sldId id="337" r:id="rId7"/>
    <p:sldId id="393"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982D1FB-4806-4E28-B463-2060B92DF0E4}">
          <p14:sldIdLst>
            <p14:sldId id="464"/>
            <p14:sldId id="458"/>
            <p14:sldId id="463"/>
            <p14:sldId id="462"/>
            <p14:sldId id="465"/>
            <p14:sldId id="337"/>
            <p14:sldId id="3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Kovacich" initials="JK" lastIdx="1" clrIdx="0">
    <p:extLst>
      <p:ext uri="{19B8F6BF-5375-455C-9EA6-DF929625EA0E}">
        <p15:presenceInfo xmlns:p15="http://schemas.microsoft.com/office/powerpoint/2012/main" userId="S::jkovacich@spaar.com::682405fb-931d-4e4c-9748-6b771dd9a6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735"/>
    <a:srgbClr val="3399FF"/>
    <a:srgbClr val="0616AA"/>
    <a:srgbClr val="CE46B4"/>
    <a:srgbClr val="67B595"/>
    <a:srgbClr val="C96009"/>
    <a:srgbClr val="FF6600"/>
    <a:srgbClr val="EF2D72"/>
    <a:srgbClr val="D6C80C"/>
    <a:srgbClr val="5407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13" autoAdjust="0"/>
  </p:normalViewPr>
  <p:slideViewPr>
    <p:cSldViewPr>
      <p:cViewPr varScale="1">
        <p:scale>
          <a:sx n="74" d="100"/>
          <a:sy n="74" d="100"/>
        </p:scale>
        <p:origin x="1084" y="5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346A81-1E36-4424-BE3E-F05AB64FF5C8}"/>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89A843AC-704B-473D-A22E-9729CFEA1007}"/>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8B4B78E-CBF4-420B-8308-937B4C7FC134}" type="datetimeFigureOut">
              <a:rPr lang="en-US" smtClean="0"/>
              <a:t>5/5/2025</a:t>
            </a:fld>
            <a:endParaRPr lang="en-US"/>
          </a:p>
        </p:txBody>
      </p:sp>
      <p:sp>
        <p:nvSpPr>
          <p:cNvPr id="4" name="Footer Placeholder 3">
            <a:extLst>
              <a:ext uri="{FF2B5EF4-FFF2-40B4-BE49-F238E27FC236}">
                <a16:creationId xmlns:a16="http://schemas.microsoft.com/office/drawing/2014/main" id="{47DBBCD9-2C64-48FF-A439-143F321BF1EB}"/>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A55BAD1-870D-47CB-8C86-1A1522B9D4A1}"/>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83D826C-D097-4D0D-8960-8EC91948FE15}" type="slidenum">
              <a:rPr lang="en-US" smtClean="0"/>
              <a:t>‹#›</a:t>
            </a:fld>
            <a:endParaRPr lang="en-US"/>
          </a:p>
        </p:txBody>
      </p:sp>
    </p:spTree>
    <p:extLst>
      <p:ext uri="{BB962C8B-B14F-4D97-AF65-F5344CB8AC3E}">
        <p14:creationId xmlns:p14="http://schemas.microsoft.com/office/powerpoint/2010/main" val="2639847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0341417-6D06-744B-B3DC-B539B444BCF3}" type="datetimeFigureOut">
              <a:rPr lang="en-US" smtClean="0"/>
              <a:t>5/5/2025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0AA58E9-FFC9-1A41-B3DF-2C226A6B461C}" type="slidenum">
              <a:rPr lang="en-US" smtClean="0"/>
              <a:t>‹#›</a:t>
            </a:fld>
            <a:endParaRPr lang="en-US"/>
          </a:p>
        </p:txBody>
      </p:sp>
    </p:spTree>
    <p:extLst>
      <p:ext uri="{BB962C8B-B14F-4D97-AF65-F5344CB8AC3E}">
        <p14:creationId xmlns:p14="http://schemas.microsoft.com/office/powerpoint/2010/main" val="1349993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1EBC8-A431-84DF-E8E4-03E235BFC8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A1696C-D750-AD0F-8BA7-F81BF813F9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DBDC35-440C-AE78-0645-1B1F0B1C6A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F8A159-D837-3CC0-AD9C-31BB0739ABA5}"/>
              </a:ext>
            </a:extLst>
          </p:cNvPr>
          <p:cNvSpPr>
            <a:spLocks noGrp="1"/>
          </p:cNvSpPr>
          <p:nvPr>
            <p:ph type="sldNum" sz="quarter" idx="5"/>
          </p:nvPr>
        </p:nvSpPr>
        <p:spPr/>
        <p:txBody>
          <a:bodyPr/>
          <a:lstStyle/>
          <a:p>
            <a:fld id="{30AA58E9-FFC9-1A41-B3DF-2C226A6B461C}" type="slidenum">
              <a:rPr lang="en-US" smtClean="0"/>
              <a:t>1</a:t>
            </a:fld>
            <a:endParaRPr lang="en-US"/>
          </a:p>
        </p:txBody>
      </p:sp>
    </p:spTree>
    <p:extLst>
      <p:ext uri="{BB962C8B-B14F-4D97-AF65-F5344CB8AC3E}">
        <p14:creationId xmlns:p14="http://schemas.microsoft.com/office/powerpoint/2010/main" val="3576088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AA58E9-FFC9-1A41-B3DF-2C226A6B461C}" type="slidenum">
              <a:rPr lang="en-US" smtClean="0"/>
              <a:t>2</a:t>
            </a:fld>
            <a:endParaRPr lang="en-US"/>
          </a:p>
        </p:txBody>
      </p:sp>
    </p:spTree>
    <p:extLst>
      <p:ext uri="{BB962C8B-B14F-4D97-AF65-F5344CB8AC3E}">
        <p14:creationId xmlns:p14="http://schemas.microsoft.com/office/powerpoint/2010/main" val="2181759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DA5EF-C082-6B5C-D23D-027CE5760B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9B9B37-635D-46F3-30E5-7FEC4DA306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565562-43EC-C261-7B74-21F4D89E32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07F7F8-31EA-FFCB-6C30-9942A37F7D2B}"/>
              </a:ext>
            </a:extLst>
          </p:cNvPr>
          <p:cNvSpPr>
            <a:spLocks noGrp="1"/>
          </p:cNvSpPr>
          <p:nvPr>
            <p:ph type="sldNum" sz="quarter" idx="5"/>
          </p:nvPr>
        </p:nvSpPr>
        <p:spPr/>
        <p:txBody>
          <a:bodyPr/>
          <a:lstStyle/>
          <a:p>
            <a:fld id="{30AA58E9-FFC9-1A41-B3DF-2C226A6B461C}" type="slidenum">
              <a:rPr lang="en-US" smtClean="0"/>
              <a:t>3</a:t>
            </a:fld>
            <a:endParaRPr lang="en-US"/>
          </a:p>
        </p:txBody>
      </p:sp>
    </p:spTree>
    <p:extLst>
      <p:ext uri="{BB962C8B-B14F-4D97-AF65-F5344CB8AC3E}">
        <p14:creationId xmlns:p14="http://schemas.microsoft.com/office/powerpoint/2010/main" val="901347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D32DB-1101-762D-BE0E-1F2553004B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EF3413-50FE-747E-6992-7A08E3964A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0AB37E-5A61-1A80-4D31-545E3080EB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78344B-5DE1-B74C-6D1B-EAABD9429A7F}"/>
              </a:ext>
            </a:extLst>
          </p:cNvPr>
          <p:cNvSpPr>
            <a:spLocks noGrp="1"/>
          </p:cNvSpPr>
          <p:nvPr>
            <p:ph type="sldNum" sz="quarter" idx="5"/>
          </p:nvPr>
        </p:nvSpPr>
        <p:spPr/>
        <p:txBody>
          <a:bodyPr/>
          <a:lstStyle/>
          <a:p>
            <a:fld id="{30AA58E9-FFC9-1A41-B3DF-2C226A6B461C}" type="slidenum">
              <a:rPr lang="en-US" smtClean="0"/>
              <a:t>4</a:t>
            </a:fld>
            <a:endParaRPr lang="en-US"/>
          </a:p>
        </p:txBody>
      </p:sp>
    </p:spTree>
    <p:extLst>
      <p:ext uri="{BB962C8B-B14F-4D97-AF65-F5344CB8AC3E}">
        <p14:creationId xmlns:p14="http://schemas.microsoft.com/office/powerpoint/2010/main" val="306713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FBB7C-60DE-10FE-9B4F-88F3604DC9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A763BA-2636-CD4D-52C2-D2DFFCC51A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6DE0CC-55AD-6D48-2209-8626790CE0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879A5A-F249-3630-BEFD-A7845AD8EA63}"/>
              </a:ext>
            </a:extLst>
          </p:cNvPr>
          <p:cNvSpPr>
            <a:spLocks noGrp="1"/>
          </p:cNvSpPr>
          <p:nvPr>
            <p:ph type="sldNum" sz="quarter" idx="5"/>
          </p:nvPr>
        </p:nvSpPr>
        <p:spPr/>
        <p:txBody>
          <a:bodyPr/>
          <a:lstStyle/>
          <a:p>
            <a:fld id="{30AA58E9-FFC9-1A41-B3DF-2C226A6B461C}" type="slidenum">
              <a:rPr lang="en-US" smtClean="0"/>
              <a:t>5</a:t>
            </a:fld>
            <a:endParaRPr lang="en-US"/>
          </a:p>
        </p:txBody>
      </p:sp>
    </p:spTree>
    <p:extLst>
      <p:ext uri="{BB962C8B-B14F-4D97-AF65-F5344CB8AC3E}">
        <p14:creationId xmlns:p14="http://schemas.microsoft.com/office/powerpoint/2010/main" val="2386254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41AF53-7B83-46DB-8F5F-794DBB8EDE21}"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1AF53-7B83-46DB-8F5F-794DBB8EDE21}"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1AF53-7B83-46DB-8F5F-794DBB8EDE21}"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1AF53-7B83-46DB-8F5F-794DBB8EDE21}"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1AF53-7B83-46DB-8F5F-794DBB8EDE21}"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41AF53-7B83-46DB-8F5F-794DBB8EDE21}" type="datetimeFigureOut">
              <a:rPr lang="en-US" smtClean="0"/>
              <a:pPr/>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41AF53-7B83-46DB-8F5F-794DBB8EDE21}" type="datetimeFigureOut">
              <a:rPr lang="en-US" smtClean="0"/>
              <a:pPr/>
              <a:t>5/5/2025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41AF53-7B83-46DB-8F5F-794DBB8EDE21}" type="datetimeFigureOut">
              <a:rPr lang="en-US" smtClean="0"/>
              <a:pPr/>
              <a:t>5/5/2025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1AF53-7B83-46DB-8F5F-794DBB8EDE21}" type="datetimeFigureOut">
              <a:rPr lang="en-US" smtClean="0"/>
              <a:pPr/>
              <a:t>5/5/2025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1AF53-7B83-46DB-8F5F-794DBB8EDE21}" type="datetimeFigureOut">
              <a:rPr lang="en-US" smtClean="0"/>
              <a:pPr/>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1AF53-7B83-46DB-8F5F-794DBB8EDE21}" type="datetimeFigureOut">
              <a:rPr lang="en-US" smtClean="0"/>
              <a:pPr/>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1AF53-7B83-46DB-8F5F-794DBB8EDE21}" type="datetimeFigureOut">
              <a:rPr lang="en-US" smtClean="0"/>
              <a:pPr/>
              <a:t>5/5/2025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486AF0-7238-43B6-8204-CB6DAE071F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paarportal.ramcoams.net/Meetings/Registration/MeetingDetails.aspx?mid=db0d2bf9-8f1c-f011-9f53-00155d23442e"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s://nahrep.org/shhr/"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o--GKj4iXpc&amp;feature=youtu.be"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spaar.com/toastmaster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hyperlink" Target="https://spaar.com/realtor-wellnes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hyperlink" Target="https://spaarportal.ramcoams.net/Meetings/Registration/MeetingDetails.aspx?mid=153652ab-2768-46fe-b500-f6f388869cc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spaar.com/news-statistics/"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s://spaar.stats.showingtime.com/reports/" TargetMode="External"/><Relationship Id="rId5" Type="http://schemas.openxmlformats.org/officeDocument/2006/relationships/image" Target="../media/image7.jpg"/><Relationship Id="rId4" Type="http://schemas.openxmlformats.org/officeDocument/2006/relationships/hyperlink" Target="https://spaar.com/news-statistics/statistic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spaar.com/" TargetMode="External"/><Relationship Id="rId4" Type="http://schemas.openxmlformats.org/officeDocument/2006/relationships/hyperlink" Target="mailto:spaar@spaar.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4BEC56-1183-46C1-A643-D26B15A662EB}"/>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409" y="1011045"/>
            <a:ext cx="3277394"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897576-235C-C792-12C3-71A9551A5E55}"/>
              </a:ext>
            </a:extLst>
          </p:cNvPr>
          <p:cNvSpPr>
            <a:spLocks noGrp="1"/>
          </p:cNvSpPr>
          <p:nvPr>
            <p:ph type="title"/>
          </p:nvPr>
        </p:nvSpPr>
        <p:spPr>
          <a:xfrm>
            <a:off x="717619" y="1112969"/>
            <a:ext cx="2952974" cy="4166010"/>
          </a:xfrm>
        </p:spPr>
        <p:txBody>
          <a:bodyPr vert="horz" lIns="91440" tIns="45720" rIns="91440" bIns="45720" rtlCol="0" anchor="ctr">
            <a:normAutofit/>
          </a:bodyPr>
          <a:lstStyle/>
          <a:p>
            <a:pPr algn="l" fontAlgn="base">
              <a:lnSpc>
                <a:spcPct val="90000"/>
              </a:lnSpc>
              <a:spcAft>
                <a:spcPts val="1125"/>
              </a:spcAft>
            </a:pPr>
            <a:r>
              <a:rPr lang="en-US" sz="3100" kern="1200">
                <a:solidFill>
                  <a:srgbClr val="FFFFFF"/>
                </a:solidFill>
                <a:latin typeface="+mj-lt"/>
                <a:ea typeface="+mj-ea"/>
                <a:cs typeface="+mj-cs"/>
              </a:rPr>
              <a:t>SPAAR's Homeownership Rally returns on May 16</a:t>
            </a:r>
            <a:endParaRPr lang="en-US" sz="3100" b="1" i="0" kern="1200">
              <a:solidFill>
                <a:srgbClr val="FFFFFF"/>
              </a:solidFill>
              <a:effectLst/>
              <a:latin typeface="+mj-lt"/>
              <a:ea typeface="+mj-ea"/>
              <a:cs typeface="+mj-cs"/>
            </a:endParaRPr>
          </a:p>
        </p:txBody>
      </p:sp>
      <p:sp>
        <p:nvSpPr>
          <p:cNvPr id="22" name="Freeform: Shape 2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E0F36B19-4C0F-35B1-925D-71CF97D7C24C}"/>
              </a:ext>
            </a:extLst>
          </p:cNvPr>
          <p:cNvSpPr txBox="1"/>
          <p:nvPr/>
        </p:nvSpPr>
        <p:spPr>
          <a:xfrm>
            <a:off x="4114800" y="820880"/>
            <a:ext cx="4800600" cy="4889350"/>
          </a:xfrm>
          <a:prstGeom prst="rect">
            <a:avLst/>
          </a:prstGeom>
        </p:spPr>
        <p:txBody>
          <a:bodyPr vert="horz" lIns="91440" tIns="45720" rIns="91440" bIns="45720" rtlCol="0" anchor="t">
            <a:normAutofit fontScale="25000" lnSpcReduction="20000"/>
          </a:bodyPr>
          <a:lstStyle/>
          <a:p>
            <a:pPr indent="-228600" fontAlgn="base">
              <a:lnSpc>
                <a:spcPct val="90000"/>
              </a:lnSpc>
              <a:spcAft>
                <a:spcPts val="1125"/>
              </a:spcAft>
              <a:buFont typeface="Arial" panose="020B0604020202020204" pitchFamily="34" charset="0"/>
              <a:buChar char="•"/>
            </a:pPr>
            <a:endParaRPr lang="en-US" sz="1300" b="0" i="0" dirty="0">
              <a:effectLst/>
            </a:endParaRPr>
          </a:p>
          <a:p>
            <a:pPr>
              <a:lnSpc>
                <a:spcPct val="120000"/>
              </a:lnSpc>
            </a:pPr>
            <a:r>
              <a:rPr lang="en-US" sz="6400" dirty="0">
                <a:latin typeface="Arial" panose="020B0604020202020204" pitchFamily="34" charset="0"/>
                <a:cs typeface="Arial" panose="020B0604020202020204" pitchFamily="34" charset="0"/>
              </a:rPr>
              <a:t>Come learn about services and programs that help make homeownership possible. The event will feature businesses and nonprofits with information to help real estate professionals and clients navigate the homebuying journey. This year’s event will include a focus on home maintenance and home repair programs and services.</a:t>
            </a:r>
          </a:p>
          <a:p>
            <a:pPr indent="-228600">
              <a:lnSpc>
                <a:spcPct val="120000"/>
              </a:lnSpc>
              <a:buFont typeface="Arial" panose="020B0604020202020204" pitchFamily="34" charset="0"/>
              <a:buChar char="•"/>
            </a:pPr>
            <a:endParaRPr lang="en-US" sz="6400" dirty="0">
              <a:latin typeface="Arial" panose="020B0604020202020204" pitchFamily="34" charset="0"/>
              <a:cs typeface="Arial" panose="020B0604020202020204" pitchFamily="34" charset="0"/>
            </a:endParaRPr>
          </a:p>
          <a:p>
            <a:pPr>
              <a:lnSpc>
                <a:spcPct val="120000"/>
              </a:lnSpc>
            </a:pPr>
            <a:r>
              <a:rPr lang="en-US" sz="6400" dirty="0">
                <a:latin typeface="Arial" panose="020B0604020202020204" pitchFamily="34" charset="0"/>
                <a:cs typeface="Arial" panose="020B0604020202020204" pitchFamily="34" charset="0"/>
              </a:rPr>
              <a:t>Registered participants will receive a free lunch from American Dream Machine, hosted by SPAAR’s Committee for Diversity, Equity &amp; Inclusion. Realtors® and clients are invited to attend. </a:t>
            </a:r>
          </a:p>
          <a:p>
            <a:pPr>
              <a:lnSpc>
                <a:spcPct val="120000"/>
              </a:lnSpc>
            </a:pPr>
            <a:endParaRPr lang="en-US" sz="6400" dirty="0">
              <a:latin typeface="Arial" panose="020B0604020202020204" pitchFamily="34" charset="0"/>
              <a:cs typeface="Arial" panose="020B0604020202020204" pitchFamily="34" charset="0"/>
            </a:endParaRPr>
          </a:p>
          <a:p>
            <a:pPr>
              <a:lnSpc>
                <a:spcPct val="120000"/>
              </a:lnSpc>
            </a:pPr>
            <a:r>
              <a:rPr lang="en-US" sz="6400" dirty="0">
                <a:latin typeface="Arial" panose="020B0604020202020204" pitchFamily="34" charset="0"/>
                <a:cs typeface="Arial" panose="020B0604020202020204" pitchFamily="34" charset="0"/>
              </a:rPr>
              <a:t>The Homeownership Rally will take place on May 16, from 2-5pm, in SPAAR’s parking lot, weather permitting. </a:t>
            </a:r>
          </a:p>
          <a:p>
            <a:pPr indent="-228600">
              <a:lnSpc>
                <a:spcPct val="120000"/>
              </a:lnSpc>
              <a:buFont typeface="Arial" panose="020B0604020202020204" pitchFamily="34" charset="0"/>
              <a:buChar char="•"/>
            </a:pPr>
            <a:endParaRPr lang="en-US" sz="6400" dirty="0">
              <a:latin typeface="Arial" panose="020B0604020202020204" pitchFamily="34" charset="0"/>
              <a:cs typeface="Arial" panose="020B0604020202020204" pitchFamily="34" charset="0"/>
            </a:endParaRPr>
          </a:p>
          <a:p>
            <a:pPr>
              <a:lnSpc>
                <a:spcPct val="120000"/>
              </a:lnSpc>
            </a:pPr>
            <a:r>
              <a:rPr lang="en-US" sz="6400" dirty="0">
                <a:latin typeface="Arial" panose="020B0604020202020204" pitchFamily="34" charset="0"/>
                <a:cs typeface="Arial" panose="020B0604020202020204" pitchFamily="34" charset="0"/>
              </a:rPr>
              <a:t>There is no cost to attend but registration is required for the free lunch. </a:t>
            </a:r>
            <a:r>
              <a:rPr lang="en-US" sz="6400" dirty="0">
                <a:latin typeface="Arial" panose="020B0604020202020204" pitchFamily="34" charset="0"/>
                <a:cs typeface="Arial" panose="020B0604020202020204" pitchFamily="34" charset="0"/>
                <a:hlinkClick r:id="rId3"/>
              </a:rPr>
              <a:t>Register for the Homeownership Rally here</a:t>
            </a:r>
            <a:r>
              <a:rPr lang="en-US" sz="6400" dirty="0">
                <a:latin typeface="Arial" panose="020B0604020202020204" pitchFamily="34" charset="0"/>
                <a:cs typeface="Arial" panose="020B0604020202020204" pitchFamily="34" charset="0"/>
              </a:rPr>
              <a:t>. Registration will close on May 15 at 4:45pm.</a:t>
            </a:r>
          </a:p>
          <a:p>
            <a:pPr indent="-228600" fontAlgn="base">
              <a:lnSpc>
                <a:spcPct val="90000"/>
              </a:lnSpc>
              <a:buFont typeface="Arial" panose="020B0604020202020204" pitchFamily="34" charset="0"/>
              <a:buChar char="•"/>
            </a:pPr>
            <a:endParaRPr lang="en-US" sz="6400" dirty="0">
              <a:latin typeface="Arial" panose="020B0604020202020204" pitchFamily="34" charset="0"/>
              <a:cs typeface="Arial" panose="020B0604020202020204" pitchFamily="34" charset="0"/>
            </a:endParaRPr>
          </a:p>
          <a:p>
            <a:pPr indent="-228600" fontAlgn="base">
              <a:lnSpc>
                <a:spcPct val="90000"/>
              </a:lnSpc>
              <a:buFont typeface="Arial" panose="020B0604020202020204" pitchFamily="34" charset="0"/>
              <a:buChar char="•"/>
            </a:pPr>
            <a:endParaRPr lang="en-US" sz="6400" b="0" i="0" dirty="0">
              <a:effectLst/>
              <a:latin typeface="Arial" panose="020B0604020202020204" pitchFamily="34" charset="0"/>
              <a:cs typeface="Arial" panose="020B0604020202020204" pitchFamily="34" charset="0"/>
            </a:endParaRPr>
          </a:p>
          <a:p>
            <a:pPr indent="-228600" fontAlgn="base">
              <a:lnSpc>
                <a:spcPct val="90000"/>
              </a:lnSpc>
              <a:buFont typeface="Arial" panose="020B0604020202020204" pitchFamily="34" charset="0"/>
              <a:buChar char="•"/>
            </a:pPr>
            <a:endParaRPr lang="en-US" sz="6400" b="0" i="0" dirty="0">
              <a:effectLst/>
              <a:latin typeface="Arial" panose="020B0604020202020204" pitchFamily="34" charset="0"/>
              <a:cs typeface="Arial" panose="020B0604020202020204" pitchFamily="34" charset="0"/>
            </a:endParaRPr>
          </a:p>
          <a:p>
            <a:pPr indent="-228600" fontAlgn="base">
              <a:lnSpc>
                <a:spcPct val="90000"/>
              </a:lnSpc>
              <a:spcAft>
                <a:spcPts val="1125"/>
              </a:spcAft>
              <a:buFont typeface="Arial" panose="020B0604020202020204" pitchFamily="34" charset="0"/>
              <a:buChar char="•"/>
            </a:pPr>
            <a:endParaRPr lang="en-US" sz="1300" b="0" i="0" dirty="0">
              <a:effectLst/>
            </a:endParaRPr>
          </a:p>
        </p:txBody>
      </p:sp>
      <p:sp>
        <p:nvSpPr>
          <p:cNvPr id="28" name="Freeform: Shape 2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63731"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546912570"/>
      </p:ext>
    </p:extLst>
  </p:cSld>
  <p:clrMapOvr>
    <a:masterClrMapping/>
  </p:clrMapOvr>
  <mc:AlternateContent xmlns:mc="http://schemas.openxmlformats.org/markup-compatibility/2006" xmlns:p14="http://schemas.microsoft.com/office/powerpoint/2010/main">
    <mc:Choice Requires="p14">
      <p:transition spd="slow" p14:dur="2000" advTm="25336"/>
    </mc:Choice>
    <mc:Fallback xmlns="">
      <p:transition spd="slow" advTm="2533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3AD41DB-DF9F-49BC-85AE-6AB1840A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362227-A262-7585-BBB3-C17F03C2F569}"/>
              </a:ext>
            </a:extLst>
          </p:cNvPr>
          <p:cNvSpPr>
            <a:spLocks noGrp="1"/>
          </p:cNvSpPr>
          <p:nvPr>
            <p:ph type="title"/>
          </p:nvPr>
        </p:nvSpPr>
        <p:spPr>
          <a:xfrm>
            <a:off x="152400" y="4516169"/>
            <a:ext cx="2495550" cy="1807022"/>
          </a:xfrm>
        </p:spPr>
        <p:txBody>
          <a:bodyPr vert="horz" lIns="91440" tIns="45720" rIns="91440" bIns="45720" rtlCol="0" anchor="t">
            <a:normAutofit/>
          </a:bodyPr>
          <a:lstStyle/>
          <a:p>
            <a:pPr algn="l" fontAlgn="base">
              <a:lnSpc>
                <a:spcPct val="90000"/>
              </a:lnSpc>
              <a:spcAft>
                <a:spcPts val="1125"/>
              </a:spcAft>
            </a:pPr>
            <a:r>
              <a:rPr lang="en-US" sz="2200" b="1" i="0" dirty="0">
                <a:solidFill>
                  <a:schemeClr val="bg1"/>
                </a:solidFill>
                <a:effectLst/>
              </a:rPr>
              <a:t>NAHREP releases its 2025 State of Hispanic Homeownership Report</a:t>
            </a:r>
          </a:p>
        </p:txBody>
      </p:sp>
      <p:pic>
        <p:nvPicPr>
          <p:cNvPr id="6" name="Picture 5">
            <a:extLst>
              <a:ext uri="{FF2B5EF4-FFF2-40B4-BE49-F238E27FC236}">
                <a16:creationId xmlns:a16="http://schemas.microsoft.com/office/drawing/2014/main" id="{87730767-94CC-A7CC-6309-AFF62EF51F1A}"/>
              </a:ext>
            </a:extLst>
          </p:cNvPr>
          <p:cNvPicPr>
            <a:picLocks noChangeAspect="1"/>
          </p:cNvPicPr>
          <p:nvPr/>
        </p:nvPicPr>
        <p:blipFill>
          <a:blip r:embed="rId3">
            <a:extLst>
              <a:ext uri="{28A0092B-C50C-407E-A947-70E740481C1C}">
                <a14:useLocalDpi xmlns:a14="http://schemas.microsoft.com/office/drawing/2010/main" val="0"/>
              </a:ext>
            </a:extLst>
          </a:blip>
          <a:srcRect t="16359" b="4406"/>
          <a:stretch/>
        </p:blipFill>
        <p:spPr>
          <a:xfrm>
            <a:off x="20" y="-1"/>
            <a:ext cx="9143980" cy="3984912"/>
          </a:xfrm>
          <a:custGeom>
            <a:avLst/>
            <a:gdLst/>
            <a:ahLst/>
            <a:cxnLst/>
            <a:rect l="l" t="t" r="r" b="b"/>
            <a:pathLst>
              <a:path w="12192000" h="3984912">
                <a:moveTo>
                  <a:pt x="0" y="0"/>
                </a:moveTo>
                <a:lnTo>
                  <a:pt x="12192000" y="0"/>
                </a:lnTo>
                <a:lnTo>
                  <a:pt x="12192000" y="566059"/>
                </a:lnTo>
                <a:lnTo>
                  <a:pt x="12192000" y="794037"/>
                </a:lnTo>
                <a:lnTo>
                  <a:pt x="12192000" y="2336800"/>
                </a:lnTo>
                <a:lnTo>
                  <a:pt x="12192000" y="2631227"/>
                </a:lnTo>
                <a:lnTo>
                  <a:pt x="12192000" y="3908712"/>
                </a:lnTo>
                <a:lnTo>
                  <a:pt x="9439275" y="3984912"/>
                </a:lnTo>
                <a:lnTo>
                  <a:pt x="5572127" y="3737262"/>
                </a:lnTo>
                <a:lnTo>
                  <a:pt x="0" y="3908712"/>
                </a:lnTo>
                <a:lnTo>
                  <a:pt x="0" y="2631227"/>
                </a:lnTo>
                <a:lnTo>
                  <a:pt x="0" y="2336800"/>
                </a:lnTo>
                <a:lnTo>
                  <a:pt x="0" y="794037"/>
                </a:lnTo>
                <a:lnTo>
                  <a:pt x="0" y="566059"/>
                </a:lnTo>
                <a:close/>
              </a:path>
            </a:pathLst>
          </a:custGeom>
        </p:spPr>
      </p:pic>
      <p:grpSp>
        <p:nvGrpSpPr>
          <p:cNvPr id="30" name="Group 29">
            <a:extLst>
              <a:ext uri="{FF2B5EF4-FFF2-40B4-BE49-F238E27FC236}">
                <a16:creationId xmlns:a16="http://schemas.microsoft.com/office/drawing/2014/main" id="{A4AE1828-51FD-4AD7-BCF6-9AF5C696CE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9144000" cy="757168"/>
            <a:chOff x="0" y="2959818"/>
            <a:chExt cx="12192000" cy="757168"/>
          </a:xfrm>
        </p:grpSpPr>
        <p:sp>
          <p:nvSpPr>
            <p:cNvPr id="26" name="Freeform: Shape 25">
              <a:extLst>
                <a:ext uri="{FF2B5EF4-FFF2-40B4-BE49-F238E27FC236}">
                  <a16:creationId xmlns:a16="http://schemas.microsoft.com/office/drawing/2014/main" id="{8542C7CD-02BE-4ADE-8D2F-DFB759D71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840A04EE-8E37-4C28-B09B-A9593A4AA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4">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 name="TextBox 7">
            <a:extLst>
              <a:ext uri="{FF2B5EF4-FFF2-40B4-BE49-F238E27FC236}">
                <a16:creationId xmlns:a16="http://schemas.microsoft.com/office/drawing/2014/main" id="{29D3C637-CD39-9454-EBF9-AA86D05D009A}"/>
              </a:ext>
            </a:extLst>
          </p:cNvPr>
          <p:cNvSpPr txBox="1"/>
          <p:nvPr/>
        </p:nvSpPr>
        <p:spPr>
          <a:xfrm>
            <a:off x="2514600" y="4286160"/>
            <a:ext cx="6477000" cy="2438400"/>
          </a:xfrm>
          <a:prstGeom prst="rect">
            <a:avLst/>
          </a:prstGeom>
        </p:spPr>
        <p:txBody>
          <a:bodyPr vert="horz" lIns="91440" tIns="45720" rIns="91440" bIns="45720" rtlCol="0">
            <a:noAutofit/>
          </a:bodyPr>
          <a:lstStyle/>
          <a:p>
            <a:pPr fontAlgn="base">
              <a:lnSpc>
                <a:spcPct val="90000"/>
              </a:lnSpc>
              <a:spcAft>
                <a:spcPts val="1125"/>
              </a:spcAft>
            </a:pPr>
            <a:r>
              <a:rPr lang="en-US" b="0" i="0" dirty="0">
                <a:solidFill>
                  <a:schemeClr val="bg1">
                    <a:alpha val="80000"/>
                  </a:schemeClr>
                </a:solidFill>
                <a:effectLst/>
                <a:latin typeface="Arial" panose="020B0604020202020204" pitchFamily="34" charset="0"/>
                <a:cs typeface="Arial" panose="020B0604020202020204" pitchFamily="34" charset="0"/>
              </a:rPr>
              <a:t>"As a Latina agent, I see firsthand how our community is driving change in real estate. With Latinos projected to make up 70% of new homeowners over the next 20 years it’s something every Realtor should be paying attention to." - Guille Garza, SPAAR Board of Directors member.</a:t>
            </a:r>
          </a:p>
          <a:p>
            <a:pPr fontAlgn="base">
              <a:lnSpc>
                <a:spcPct val="90000"/>
              </a:lnSpc>
              <a:spcAft>
                <a:spcPts val="1125"/>
              </a:spcAft>
            </a:pPr>
            <a:r>
              <a:rPr lang="en-US" b="0" i="0" dirty="0">
                <a:solidFill>
                  <a:schemeClr val="bg1">
                    <a:alpha val="80000"/>
                  </a:schemeClr>
                </a:solidFill>
                <a:effectLst/>
                <a:latin typeface="Arial" panose="020B0604020202020204" pitchFamily="34" charset="0"/>
                <a:cs typeface="Arial" panose="020B0604020202020204" pitchFamily="34" charset="0"/>
              </a:rPr>
              <a:t>NAHREP recently released its </a:t>
            </a:r>
            <a:r>
              <a:rPr lang="en-US" b="0" i="0" dirty="0">
                <a:solidFill>
                  <a:schemeClr val="bg1">
                    <a:alpha val="80000"/>
                  </a:schemeClr>
                </a:solidFill>
                <a:effectLst/>
                <a:latin typeface="Arial" panose="020B0604020202020204" pitchFamily="34" charset="0"/>
                <a:cs typeface="Arial" panose="020B0604020202020204" pitchFamily="34" charset="0"/>
                <a:hlinkClick r:id="rId5"/>
              </a:rPr>
              <a:t>2025 report</a:t>
            </a:r>
            <a:r>
              <a:rPr lang="en-US" b="0" i="0" dirty="0">
                <a:solidFill>
                  <a:schemeClr val="bg1">
                    <a:alpha val="80000"/>
                  </a:schemeClr>
                </a:solidFill>
                <a:effectLst/>
                <a:latin typeface="Arial" panose="020B0604020202020204" pitchFamily="34" charset="0"/>
                <a:cs typeface="Arial" panose="020B0604020202020204" pitchFamily="34" charset="0"/>
              </a:rPr>
              <a:t> as a resource for members. </a:t>
            </a:r>
            <a:r>
              <a:rPr lang="en-US" dirty="0">
                <a:solidFill>
                  <a:schemeClr val="bg1">
                    <a:alpha val="80000"/>
                  </a:schemeClr>
                </a:solidFill>
                <a:latin typeface="Arial" panose="020B0604020202020204" pitchFamily="34" charset="0"/>
                <a:cs typeface="Arial" panose="020B0604020202020204" pitchFamily="34" charset="0"/>
              </a:rPr>
              <a:t>It</a:t>
            </a:r>
            <a:r>
              <a:rPr lang="en-US" b="0" i="0" dirty="0">
                <a:solidFill>
                  <a:schemeClr val="bg1">
                    <a:alpha val="80000"/>
                  </a:schemeClr>
                </a:solidFill>
                <a:effectLst/>
                <a:latin typeface="Arial" panose="020B0604020202020204" pitchFamily="34" charset="0"/>
                <a:cs typeface="Arial" panose="020B0604020202020204" pitchFamily="34" charset="0"/>
              </a:rPr>
              <a:t> provides critical insights into trends, challenges and opportunities in Hispanic homeownership---a key driver of the U.S. housing market.</a:t>
            </a:r>
          </a:p>
        </p:txBody>
      </p:sp>
    </p:spTree>
    <p:extLst>
      <p:ext uri="{BB962C8B-B14F-4D97-AF65-F5344CB8AC3E}">
        <p14:creationId xmlns:p14="http://schemas.microsoft.com/office/powerpoint/2010/main" val="1301859720"/>
      </p:ext>
    </p:extLst>
  </p:cSld>
  <p:clrMapOvr>
    <a:masterClrMapping/>
  </p:clrMapOvr>
  <mc:AlternateContent xmlns:mc="http://schemas.openxmlformats.org/markup-compatibility/2006" xmlns:p14="http://schemas.microsoft.com/office/powerpoint/2010/main">
    <mc:Choice Requires="p14">
      <p:transition spd="slow" p14:dur="2000" advTm="25336"/>
    </mc:Choice>
    <mc:Fallback xmlns="">
      <p:transition spd="slow" advTm="2533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ED7A6C-B891-DCFF-53E6-D6EAB4947AA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B0AF98-98D0-E77C-7AFD-1A8D3D772A43}"/>
              </a:ext>
            </a:extLst>
          </p:cNvPr>
          <p:cNvSpPr>
            <a:spLocks noGrp="1"/>
          </p:cNvSpPr>
          <p:nvPr>
            <p:ph type="title"/>
          </p:nvPr>
        </p:nvSpPr>
        <p:spPr>
          <a:xfrm>
            <a:off x="515125" y="1153572"/>
            <a:ext cx="2400300" cy="4461163"/>
          </a:xfrm>
        </p:spPr>
        <p:txBody>
          <a:bodyPr vert="horz" lIns="91440" tIns="45720" rIns="91440" bIns="45720" rtlCol="0" anchor="ctr">
            <a:normAutofit/>
          </a:bodyPr>
          <a:lstStyle/>
          <a:p>
            <a:pPr algn="l" fontAlgn="base">
              <a:lnSpc>
                <a:spcPct val="90000"/>
              </a:lnSpc>
              <a:spcAft>
                <a:spcPts val="1125"/>
              </a:spcAft>
            </a:pPr>
            <a:r>
              <a:rPr lang="en-US" b="1" i="0" kern="1200">
                <a:solidFill>
                  <a:srgbClr val="FFFFFF"/>
                </a:solidFill>
                <a:effectLst/>
                <a:latin typeface="+mj-lt"/>
                <a:ea typeface="+mj-ea"/>
                <a:cs typeface="+mj-cs"/>
              </a:rPr>
              <a:t>SPAAR goes on the road. Request a visit today!</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extBox 3">
            <a:extLst>
              <a:ext uri="{FF2B5EF4-FFF2-40B4-BE49-F238E27FC236}">
                <a16:creationId xmlns:a16="http://schemas.microsoft.com/office/drawing/2014/main" id="{BAA366EE-0D6D-7C14-7A8D-82B4CC826782}"/>
              </a:ext>
            </a:extLst>
          </p:cNvPr>
          <p:cNvSpPr txBox="1"/>
          <p:nvPr/>
        </p:nvSpPr>
        <p:spPr>
          <a:xfrm>
            <a:off x="3335481" y="591344"/>
            <a:ext cx="5179868" cy="5585619"/>
          </a:xfrm>
          <a:prstGeom prst="rect">
            <a:avLst/>
          </a:prstGeom>
        </p:spPr>
        <p:txBody>
          <a:bodyPr vert="horz" lIns="91440" tIns="45720" rIns="91440" bIns="45720" rtlCol="0" anchor="ctr">
            <a:normAutofit fontScale="92500" lnSpcReduction="10000"/>
          </a:bodyPr>
          <a:lstStyle/>
          <a:p>
            <a:pPr fontAlgn="base">
              <a:lnSpc>
                <a:spcPct val="90000"/>
              </a:lnSpc>
              <a:spcAft>
                <a:spcPts val="1125"/>
              </a:spcAft>
            </a:pPr>
            <a:endParaRPr lang="en-US" sz="2000" b="0" i="0" dirty="0">
              <a:effectLst/>
            </a:endParaRPr>
          </a:p>
          <a:p>
            <a:pPr fontAlgn="base">
              <a:lnSpc>
                <a:spcPct val="90000"/>
              </a:lnSpc>
              <a:spcAft>
                <a:spcPts val="1125"/>
              </a:spcAft>
            </a:pPr>
            <a:r>
              <a:rPr lang="en-US" sz="2000" b="0" i="0" dirty="0">
                <a:effectLst/>
                <a:latin typeface="Arial" panose="020B0604020202020204" pitchFamily="34" charset="0"/>
                <a:cs typeface="Arial" panose="020B0604020202020204" pitchFamily="34" charset="0"/>
              </a:rPr>
              <a:t>It’s no secret that real estate is everchanging. The Saint Paul Area Association of REALTORS® (SPAAR) exists as a resource for members working to stay in sync, and even a step ahead, with news and information. Hearing from SPAAR members is one of the best ways to make this happen.</a:t>
            </a:r>
          </a:p>
          <a:p>
            <a:pPr fontAlgn="base">
              <a:lnSpc>
                <a:spcPct val="90000"/>
              </a:lnSpc>
              <a:spcAft>
                <a:spcPts val="1125"/>
              </a:spcAft>
            </a:pPr>
            <a:r>
              <a:rPr lang="en-US" sz="2000" b="0" i="0" dirty="0">
                <a:effectLst/>
                <a:latin typeface="Arial" panose="020B0604020202020204" pitchFamily="34" charset="0"/>
                <a:cs typeface="Arial" panose="020B0604020202020204" pitchFamily="34" charset="0"/>
              </a:rPr>
              <a:t>SPAAR CEO Gabe Walsh is kicking off a listening tour starting now to visit with members throughout SPAAR's 12-county service area. </a:t>
            </a:r>
          </a:p>
          <a:p>
            <a:pPr fontAlgn="base">
              <a:lnSpc>
                <a:spcPct val="90000"/>
              </a:lnSpc>
              <a:spcAft>
                <a:spcPts val="1125"/>
              </a:spcAft>
            </a:pPr>
            <a:r>
              <a:rPr lang="en-US" sz="2000" b="0" i="0" dirty="0">
                <a:effectLst/>
                <a:latin typeface="Arial" panose="020B0604020202020204" pitchFamily="34" charset="0"/>
                <a:cs typeface="Arial" panose="020B0604020202020204" pitchFamily="34" charset="0"/>
              </a:rPr>
              <a:t>Gabe is heading out on the road to meet as many members as possible in offices, at coffee shops or whatever is most convenient to hear members’ wants and needs and learn how SPAAR can best support the 7,500 members it serves now and in the years to come. </a:t>
            </a:r>
          </a:p>
          <a:p>
            <a:pPr fontAlgn="base">
              <a:lnSpc>
                <a:spcPct val="90000"/>
              </a:lnSpc>
            </a:pPr>
            <a:r>
              <a:rPr lang="en-US" sz="2000" b="0" i="0" dirty="0">
                <a:effectLst/>
                <a:latin typeface="Arial" panose="020B0604020202020204" pitchFamily="34" charset="0"/>
                <a:cs typeface="Arial" panose="020B0604020202020204" pitchFamily="34" charset="0"/>
                <a:hlinkClick r:id="rId3"/>
              </a:rPr>
              <a:t>Take a listen to Gabe's full message here</a:t>
            </a:r>
            <a:r>
              <a:rPr lang="en-US" sz="2000" b="0" i="0" dirty="0">
                <a:effectLst/>
                <a:latin typeface="Arial" panose="020B0604020202020204" pitchFamily="34" charset="0"/>
                <a:cs typeface="Arial" panose="020B0604020202020204" pitchFamily="34" charset="0"/>
              </a:rPr>
              <a:t>, and help determine where Gabe will visit next.</a:t>
            </a:r>
          </a:p>
          <a:p>
            <a:pPr indent="-228600" fontAlgn="base">
              <a:lnSpc>
                <a:spcPct val="90000"/>
              </a:lnSpc>
              <a:buFont typeface="Arial" panose="020B0604020202020204" pitchFamily="34" charset="0"/>
              <a:buChar char="•"/>
            </a:pPr>
            <a:endParaRPr lang="en-US" dirty="0"/>
          </a:p>
          <a:p>
            <a:pPr indent="-228600" fontAlgn="base">
              <a:lnSpc>
                <a:spcPct val="90000"/>
              </a:lnSpc>
              <a:buFont typeface="Arial" panose="020B0604020202020204" pitchFamily="34" charset="0"/>
              <a:buChar char="•"/>
            </a:pPr>
            <a:endParaRPr lang="en-US" b="0" i="0" dirty="0">
              <a:effectLst/>
            </a:endParaRPr>
          </a:p>
          <a:p>
            <a:pPr indent="-228600" fontAlgn="base">
              <a:lnSpc>
                <a:spcPct val="90000"/>
              </a:lnSpc>
              <a:buFont typeface="Arial" panose="020B0604020202020204" pitchFamily="34" charset="0"/>
              <a:buChar char="•"/>
            </a:pPr>
            <a:endParaRPr lang="en-US" b="0" i="0" dirty="0">
              <a:effectLst/>
            </a:endParaRPr>
          </a:p>
          <a:p>
            <a:pPr indent="-228600" fontAlgn="base">
              <a:lnSpc>
                <a:spcPct val="90000"/>
              </a:lnSpc>
              <a:spcAft>
                <a:spcPts val="1125"/>
              </a:spcAft>
              <a:buFont typeface="Arial" panose="020B0604020202020204" pitchFamily="34" charset="0"/>
              <a:buChar char="•"/>
            </a:pPr>
            <a:endParaRPr lang="en-US" b="0" i="0" dirty="0">
              <a:effectLst/>
            </a:endParaRPr>
          </a:p>
        </p:txBody>
      </p:sp>
    </p:spTree>
    <p:extLst>
      <p:ext uri="{BB962C8B-B14F-4D97-AF65-F5344CB8AC3E}">
        <p14:creationId xmlns:p14="http://schemas.microsoft.com/office/powerpoint/2010/main" val="290622800"/>
      </p:ext>
    </p:extLst>
  </p:cSld>
  <p:clrMapOvr>
    <a:masterClrMapping/>
  </p:clrMapOvr>
  <mc:AlternateContent xmlns:mc="http://schemas.openxmlformats.org/markup-compatibility/2006" xmlns:p14="http://schemas.microsoft.com/office/powerpoint/2010/main">
    <mc:Choice Requires="p14">
      <p:transition spd="slow" p14:dur="2000" advTm="25336"/>
    </mc:Choice>
    <mc:Fallback xmlns="">
      <p:transition spd="slow" advTm="2533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3AC32-5510-837A-F64C-83AA10EC24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67EAE2-33F4-232D-42D1-7F964F940228}"/>
              </a:ext>
            </a:extLst>
          </p:cNvPr>
          <p:cNvSpPr>
            <a:spLocks noGrp="1"/>
          </p:cNvSpPr>
          <p:nvPr>
            <p:ph type="title"/>
          </p:nvPr>
        </p:nvSpPr>
        <p:spPr>
          <a:xfrm>
            <a:off x="362686" y="533400"/>
            <a:ext cx="8229600" cy="585456"/>
          </a:xfrm>
        </p:spPr>
        <p:txBody>
          <a:bodyPr>
            <a:noAutofit/>
          </a:bodyPr>
          <a:lstStyle/>
          <a:p>
            <a:pPr algn="l" fontAlgn="base">
              <a:spcAft>
                <a:spcPts val="1125"/>
              </a:spcAft>
            </a:pPr>
            <a:r>
              <a:rPr lang="en-US" sz="2400" b="1" i="0" dirty="0">
                <a:solidFill>
                  <a:srgbClr val="FF0000"/>
                </a:solidFill>
                <a:effectLst/>
                <a:latin typeface="Arial" panose="020B0604020202020204" pitchFamily="34" charset="0"/>
                <a:cs typeface="Arial" panose="020B0604020202020204" pitchFamily="34" charset="0"/>
              </a:rPr>
              <a:t>SPAAR Toastmasters is open to all Realtor® and Affiliate members</a:t>
            </a:r>
          </a:p>
        </p:txBody>
      </p:sp>
      <p:sp>
        <p:nvSpPr>
          <p:cNvPr id="4" name="TextBox 3">
            <a:extLst>
              <a:ext uri="{FF2B5EF4-FFF2-40B4-BE49-F238E27FC236}">
                <a16:creationId xmlns:a16="http://schemas.microsoft.com/office/drawing/2014/main" id="{1DF530C9-6E0D-68FC-9348-9DEDF399DF04}"/>
              </a:ext>
            </a:extLst>
          </p:cNvPr>
          <p:cNvSpPr txBox="1"/>
          <p:nvPr/>
        </p:nvSpPr>
        <p:spPr>
          <a:xfrm>
            <a:off x="362686" y="1377092"/>
            <a:ext cx="8441633" cy="6040115"/>
          </a:xfrm>
          <a:prstGeom prst="rect">
            <a:avLst/>
          </a:prstGeom>
          <a:noFill/>
        </p:spPr>
        <p:txBody>
          <a:bodyPr wrap="square" rtlCol="0">
            <a:spAutoFit/>
          </a:bodyPr>
          <a:lstStyle/>
          <a:p>
            <a:pPr algn="l" fontAlgn="base">
              <a:spcAft>
                <a:spcPts val="1125"/>
              </a:spcAft>
              <a:buNone/>
            </a:pPr>
            <a:r>
              <a:rPr lang="en-US" sz="1700" b="0" i="0" dirty="0">
                <a:solidFill>
                  <a:srgbClr val="000000"/>
                </a:solidFill>
                <a:effectLst/>
                <a:latin typeface="Arial" panose="020B0604020202020204" pitchFamily="34" charset="0"/>
                <a:cs typeface="Arial" panose="020B0604020202020204" pitchFamily="34" charset="0"/>
                <a:hlinkClick r:id="rId3"/>
              </a:rPr>
              <a:t>SPAAR Toastmasters</a:t>
            </a:r>
            <a:r>
              <a:rPr lang="en-US" sz="1700" b="0" i="0" dirty="0">
                <a:solidFill>
                  <a:srgbClr val="000000"/>
                </a:solidFill>
                <a:effectLst/>
                <a:latin typeface="Arial" panose="020B0604020202020204" pitchFamily="34" charset="0"/>
                <a:cs typeface="Arial" panose="020B0604020202020204" pitchFamily="34" charset="0"/>
              </a:rPr>
              <a:t> is kicking off its spring season and welcomes Realtor® and Affiliate members to attend an upcoming meeting.</a:t>
            </a:r>
          </a:p>
          <a:p>
            <a:pPr algn="l" fontAlgn="base">
              <a:spcAft>
                <a:spcPts val="1125"/>
              </a:spcAft>
              <a:buNone/>
            </a:pPr>
            <a:r>
              <a:rPr lang="en-US" sz="1700" b="0" i="0" dirty="0">
                <a:solidFill>
                  <a:srgbClr val="000000"/>
                </a:solidFill>
                <a:effectLst/>
                <a:latin typeface="Arial" panose="020B0604020202020204" pitchFamily="34" charset="0"/>
                <a:cs typeface="Arial" panose="020B0604020202020204" pitchFamily="34" charset="0"/>
              </a:rPr>
              <a:t>The meetings take place at SPAAR on the first and third Tuesdays of each month from 1-2pm.</a:t>
            </a:r>
          </a:p>
          <a:p>
            <a:pPr algn="l" fontAlgn="base">
              <a:spcAft>
                <a:spcPts val="1125"/>
              </a:spcAft>
              <a:buNone/>
            </a:pPr>
            <a:r>
              <a:rPr lang="en-US" sz="1700" b="0" i="0" dirty="0">
                <a:solidFill>
                  <a:srgbClr val="000000"/>
                </a:solidFill>
                <a:effectLst/>
                <a:latin typeface="Arial" panose="020B0604020202020204" pitchFamily="34" charset="0"/>
                <a:cs typeface="Arial" panose="020B0604020202020204" pitchFamily="34" charset="0"/>
              </a:rPr>
              <a:t>Toastmasters provides: </a:t>
            </a:r>
          </a:p>
          <a:p>
            <a:pPr fontAlgn="base">
              <a:buFont typeface="Arial" panose="020B0604020202020204" pitchFamily="34" charset="0"/>
              <a:buChar char="•"/>
            </a:pPr>
            <a:r>
              <a:rPr lang="en-US" sz="1700" dirty="0">
                <a:solidFill>
                  <a:srgbClr val="000000"/>
                </a:solidFill>
                <a:latin typeface="Arial" panose="020B0604020202020204" pitchFamily="34" charset="0"/>
                <a:cs typeface="Arial" panose="020B0604020202020204" pitchFamily="34" charset="0"/>
              </a:rPr>
              <a:t>L</a:t>
            </a:r>
            <a:r>
              <a:rPr lang="en-US" sz="1700" b="0" i="0" dirty="0">
                <a:solidFill>
                  <a:srgbClr val="000000"/>
                </a:solidFill>
                <a:effectLst/>
                <a:latin typeface="Arial" panose="020B0604020202020204" pitchFamily="34" charset="0"/>
                <a:cs typeface="Arial" panose="020B0604020202020204" pitchFamily="34" charset="0"/>
              </a:rPr>
              <a:t>eadership skills development</a:t>
            </a:r>
          </a:p>
          <a:p>
            <a:pPr fontAlgn="base">
              <a:buFont typeface="Arial" panose="020B0604020202020204" pitchFamily="34" charset="0"/>
              <a:buChar char="•"/>
            </a:pPr>
            <a:r>
              <a:rPr lang="en-US" sz="1700" b="0" i="0" dirty="0">
                <a:solidFill>
                  <a:srgbClr val="000000"/>
                </a:solidFill>
                <a:effectLst/>
                <a:latin typeface="Arial" panose="020B0604020202020204" pitchFamily="34" charset="0"/>
                <a:cs typeface="Arial" panose="020B0604020202020204" pitchFamily="34" charset="0"/>
              </a:rPr>
              <a:t>Impromptu speaking opportunities</a:t>
            </a:r>
          </a:p>
          <a:p>
            <a:pPr algn="l" fontAlgn="base">
              <a:buFont typeface="Arial" panose="020B0604020202020204" pitchFamily="34" charset="0"/>
              <a:buChar char="•"/>
            </a:pPr>
            <a:r>
              <a:rPr lang="en-US" sz="1700" b="0" i="0" dirty="0">
                <a:solidFill>
                  <a:srgbClr val="000000"/>
                </a:solidFill>
                <a:effectLst/>
                <a:latin typeface="Arial" panose="020B0604020202020204" pitchFamily="34" charset="0"/>
                <a:cs typeface="Arial" panose="020B0604020202020204" pitchFamily="34" charset="0"/>
              </a:rPr>
              <a:t>Meeting management skills</a:t>
            </a:r>
          </a:p>
          <a:p>
            <a:pPr algn="l" fontAlgn="base">
              <a:buFont typeface="Arial" panose="020B0604020202020204" pitchFamily="34" charset="0"/>
              <a:buChar char="•"/>
            </a:pPr>
            <a:r>
              <a:rPr lang="en-US" sz="1700" b="0" i="0" dirty="0">
                <a:solidFill>
                  <a:srgbClr val="000000"/>
                </a:solidFill>
                <a:effectLst/>
                <a:latin typeface="Arial" panose="020B0604020202020204" pitchFamily="34" charset="0"/>
                <a:cs typeface="Arial" panose="020B0604020202020204" pitchFamily="34" charset="0"/>
              </a:rPr>
              <a:t>Self-paced program</a:t>
            </a:r>
          </a:p>
          <a:p>
            <a:pPr algn="l" fontAlgn="base">
              <a:buFont typeface="Arial" panose="020B0604020202020204" pitchFamily="34" charset="0"/>
              <a:buChar char="•"/>
            </a:pPr>
            <a:r>
              <a:rPr lang="en-US" sz="1700" b="0" i="0" dirty="0">
                <a:solidFill>
                  <a:srgbClr val="000000"/>
                </a:solidFill>
                <a:effectLst/>
                <a:latin typeface="Arial" panose="020B0604020202020204" pitchFamily="34" charset="0"/>
                <a:cs typeface="Arial" panose="020B0604020202020204" pitchFamily="34" charset="0"/>
              </a:rPr>
              <a:t>Constructive evaluation</a:t>
            </a:r>
          </a:p>
          <a:p>
            <a:pPr algn="l" fontAlgn="base">
              <a:buFont typeface="Arial" panose="020B0604020202020204" pitchFamily="34" charset="0"/>
              <a:buChar char="•"/>
            </a:pPr>
            <a:r>
              <a:rPr lang="en-US" sz="1700" b="0" i="0" dirty="0">
                <a:solidFill>
                  <a:srgbClr val="000000"/>
                </a:solidFill>
                <a:effectLst/>
                <a:latin typeface="Arial" panose="020B0604020202020204" pitchFamily="34" charset="0"/>
                <a:cs typeface="Arial" panose="020B0604020202020204" pitchFamily="34" charset="0"/>
              </a:rPr>
              <a:t>Speech development</a:t>
            </a:r>
          </a:p>
          <a:p>
            <a:pPr algn="l" fontAlgn="base">
              <a:buFont typeface="Arial" panose="020B0604020202020204" pitchFamily="34" charset="0"/>
              <a:buChar char="•"/>
            </a:pPr>
            <a:r>
              <a:rPr lang="en-US" sz="1700" b="0" i="0" dirty="0">
                <a:solidFill>
                  <a:srgbClr val="000000"/>
                </a:solidFill>
                <a:effectLst/>
                <a:latin typeface="Arial" panose="020B0604020202020204" pitchFamily="34" charset="0"/>
                <a:cs typeface="Arial" panose="020B0604020202020204" pitchFamily="34" charset="0"/>
              </a:rPr>
              <a:t>Support from club members</a:t>
            </a:r>
          </a:p>
          <a:p>
            <a:pPr algn="l" fontAlgn="base">
              <a:buFont typeface="Arial" panose="020B0604020202020204" pitchFamily="34" charset="0"/>
              <a:buChar char="•"/>
            </a:pPr>
            <a:r>
              <a:rPr lang="en-US" sz="1700" b="0" i="0" dirty="0">
                <a:solidFill>
                  <a:srgbClr val="000000"/>
                </a:solidFill>
                <a:effectLst/>
                <a:latin typeface="Arial" panose="020B0604020202020204" pitchFamily="34" charset="0"/>
                <a:cs typeface="Arial" panose="020B0604020202020204" pitchFamily="34" charset="0"/>
              </a:rPr>
              <a:t>Positive and fun learning environment</a:t>
            </a:r>
          </a:p>
          <a:p>
            <a:pPr fontAlgn="base">
              <a:buFont typeface="Arial" panose="020B0604020202020204" pitchFamily="34" charset="0"/>
              <a:buChar char="•"/>
            </a:pPr>
            <a:endParaRPr lang="en-US" sz="1000" dirty="0">
              <a:solidFill>
                <a:srgbClr val="000000"/>
              </a:solidFill>
              <a:latin typeface="Arial" panose="020B0604020202020204" pitchFamily="34" charset="0"/>
              <a:cs typeface="Arial" panose="020B0604020202020204" pitchFamily="34" charset="0"/>
            </a:endParaRPr>
          </a:p>
          <a:p>
            <a:pPr fontAlgn="base"/>
            <a:r>
              <a:rPr lang="en-US" sz="1600" b="0" i="1" dirty="0">
                <a:solidFill>
                  <a:srgbClr val="000000"/>
                </a:solidFill>
                <a:effectLst/>
                <a:latin typeface="Arial" panose="020B0604020202020204" pitchFamily="34" charset="0"/>
                <a:cs typeface="Arial" panose="020B0604020202020204" pitchFamily="34" charset="0"/>
              </a:rPr>
              <a:t>“Toastmasters helps keep my saw sharpened,” said Brian Beermann, a broker and an agent </a:t>
            </a:r>
            <a:r>
              <a:rPr lang="en-US" sz="1600" i="1" dirty="0">
                <a:solidFill>
                  <a:srgbClr val="000000"/>
                </a:solidFill>
                <a:latin typeface="Arial" panose="020B0604020202020204" pitchFamily="34" charset="0"/>
                <a:cs typeface="Arial" panose="020B0604020202020204" pitchFamily="34" charset="0"/>
              </a:rPr>
              <a:t>who ha</a:t>
            </a:r>
            <a:r>
              <a:rPr lang="en-US" sz="1600" b="0" i="1" dirty="0">
                <a:solidFill>
                  <a:srgbClr val="000000"/>
                </a:solidFill>
                <a:effectLst/>
                <a:latin typeface="Arial" panose="020B0604020202020204" pitchFamily="34" charset="0"/>
                <a:cs typeface="Arial" panose="020B0604020202020204" pitchFamily="34" charset="0"/>
              </a:rPr>
              <a:t>s been part of various Toastmasters groups over the years. </a:t>
            </a:r>
            <a:r>
              <a:rPr lang="en-US" sz="1600" i="1" dirty="0">
                <a:solidFill>
                  <a:srgbClr val="000000"/>
                </a:solidFill>
                <a:latin typeface="Arial" panose="020B0604020202020204" pitchFamily="34" charset="0"/>
                <a:cs typeface="Arial" panose="020B0604020202020204" pitchFamily="34" charset="0"/>
              </a:rPr>
              <a:t>“There’s a noticeable confidence in speaking among those who practice with regularity and it’s evident when working with clients and professionals alike.”</a:t>
            </a:r>
            <a:endParaRPr lang="en-US" sz="1600" b="0" i="1" dirty="0">
              <a:solidFill>
                <a:srgbClr val="000000"/>
              </a:solidFill>
              <a:effectLst/>
              <a:latin typeface="Arial" panose="020B0604020202020204" pitchFamily="34" charset="0"/>
              <a:cs typeface="Arial" panose="020B0604020202020204" pitchFamily="34" charset="0"/>
            </a:endParaRPr>
          </a:p>
          <a:p>
            <a:pPr fontAlgn="base">
              <a:buFont typeface="Arial" panose="020B0604020202020204" pitchFamily="34" charset="0"/>
              <a:buChar char="•"/>
            </a:pPr>
            <a:endParaRPr lang="en-US" sz="1400" dirty="0">
              <a:solidFill>
                <a:srgbClr val="000000"/>
              </a:solidFill>
              <a:latin typeface="Arial" panose="020B0604020202020204" pitchFamily="34" charset="0"/>
              <a:cs typeface="Arial" panose="020B0604020202020204" pitchFamily="34" charset="0"/>
            </a:endParaRPr>
          </a:p>
          <a:p>
            <a:pPr fontAlgn="base">
              <a:buFont typeface="Arial" panose="020B0604020202020204" pitchFamily="34" charset="0"/>
              <a:buChar char="•"/>
            </a:pPr>
            <a:endParaRPr lang="en-US" sz="1400" b="0" i="0" dirty="0">
              <a:solidFill>
                <a:srgbClr val="000000"/>
              </a:solidFill>
              <a:effectLst/>
              <a:latin typeface="Arial" panose="020B0604020202020204" pitchFamily="34" charset="0"/>
              <a:cs typeface="Arial" panose="020B0604020202020204" pitchFamily="34" charset="0"/>
            </a:endParaRPr>
          </a:p>
          <a:p>
            <a:pPr algn="l" fontAlgn="base"/>
            <a:endParaRPr lang="en-US" b="0" i="0" dirty="0">
              <a:solidFill>
                <a:srgbClr val="000000"/>
              </a:solidFill>
              <a:effectLst/>
              <a:latin typeface="Arial" panose="020B0604020202020204" pitchFamily="34" charset="0"/>
              <a:cs typeface="Arial" panose="020B0604020202020204" pitchFamily="34" charset="0"/>
            </a:endParaRPr>
          </a:p>
          <a:p>
            <a:pPr algn="l" fontAlgn="base">
              <a:spcAft>
                <a:spcPts val="1125"/>
              </a:spcAft>
              <a:buNone/>
            </a:pPr>
            <a:endParaRPr lang="en-US" b="0" i="0" dirty="0">
              <a:solidFill>
                <a:srgbClr val="000000"/>
              </a:solidFill>
              <a:effectLst/>
              <a:latin typeface="Arial" panose="020B0604020202020204" pitchFamily="34" charset="0"/>
              <a:cs typeface="Arial" panose="020B0604020202020204" pitchFamily="34" charset="0"/>
            </a:endParaRPr>
          </a:p>
        </p:txBody>
      </p:sp>
      <p:pic>
        <p:nvPicPr>
          <p:cNvPr id="8" name="Picture 7" descr="A group of people sitting at a table&#10;&#10;AI-generated content may be incorrect.">
            <a:extLst>
              <a:ext uri="{FF2B5EF4-FFF2-40B4-BE49-F238E27FC236}">
                <a16:creationId xmlns:a16="http://schemas.microsoft.com/office/drawing/2014/main" id="{AB643033-7C34-2E65-C910-9BAA9DB514FC}"/>
              </a:ext>
            </a:extLst>
          </p:cNvPr>
          <p:cNvPicPr>
            <a:picLocks noChangeAspect="1"/>
          </p:cNvPicPr>
          <p:nvPr/>
        </p:nvPicPr>
        <p:blipFill>
          <a:blip r:embed="rId4">
            <a:extLst>
              <a:ext uri="{28A0092B-C50C-407E-A947-70E740481C1C}">
                <a14:useLocalDpi xmlns:a14="http://schemas.microsoft.com/office/drawing/2010/main" val="0"/>
              </a:ext>
            </a:extLst>
          </a:blip>
          <a:srcRect b="21428"/>
          <a:stretch/>
        </p:blipFill>
        <p:spPr>
          <a:xfrm>
            <a:off x="4435922" y="2743200"/>
            <a:ext cx="4156364" cy="2286000"/>
          </a:xfrm>
          <a:prstGeom prst="rect">
            <a:avLst/>
          </a:prstGeom>
          <a:effectLst>
            <a:softEdge rad="139700"/>
          </a:effectLst>
        </p:spPr>
      </p:pic>
    </p:spTree>
    <p:extLst>
      <p:ext uri="{BB962C8B-B14F-4D97-AF65-F5344CB8AC3E}">
        <p14:creationId xmlns:p14="http://schemas.microsoft.com/office/powerpoint/2010/main" val="4125951414"/>
      </p:ext>
    </p:extLst>
  </p:cSld>
  <p:clrMapOvr>
    <a:masterClrMapping/>
  </p:clrMapOvr>
  <mc:AlternateContent xmlns:mc="http://schemas.openxmlformats.org/markup-compatibility/2006" xmlns:p14="http://schemas.microsoft.com/office/powerpoint/2010/main">
    <mc:Choice Requires="p14">
      <p:transition spd="slow" p14:dur="2000" advTm="25336"/>
    </mc:Choice>
    <mc:Fallback xmlns="">
      <p:transition spd="slow" advTm="2533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AFF0F-C7DF-62D4-7F5F-DC7C1FDE92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3A0CD6-2051-5B9A-0567-2E0CD427464D}"/>
              </a:ext>
            </a:extLst>
          </p:cNvPr>
          <p:cNvSpPr>
            <a:spLocks noGrp="1"/>
          </p:cNvSpPr>
          <p:nvPr>
            <p:ph type="title"/>
          </p:nvPr>
        </p:nvSpPr>
        <p:spPr>
          <a:xfrm>
            <a:off x="362686" y="533400"/>
            <a:ext cx="8229600" cy="585456"/>
          </a:xfrm>
        </p:spPr>
        <p:txBody>
          <a:bodyPr>
            <a:noAutofit/>
          </a:bodyPr>
          <a:lstStyle/>
          <a:p>
            <a:pPr algn="l" fontAlgn="base">
              <a:spcAft>
                <a:spcPts val="1125"/>
              </a:spcAft>
            </a:pPr>
            <a:r>
              <a:rPr lang="en-US" sz="2400" b="1" i="0" dirty="0">
                <a:solidFill>
                  <a:schemeClr val="accent3">
                    <a:lumMod val="75000"/>
                  </a:schemeClr>
                </a:solidFill>
                <a:effectLst/>
                <a:latin typeface="Arial" panose="020B0604020202020204" pitchFamily="34" charset="0"/>
                <a:cs typeface="Arial" panose="020B0604020202020204" pitchFamily="34" charset="0"/>
              </a:rPr>
              <a:t>Wellness sessions open to SPAAR members</a:t>
            </a:r>
          </a:p>
        </p:txBody>
      </p:sp>
      <p:sp>
        <p:nvSpPr>
          <p:cNvPr id="4" name="TextBox 3">
            <a:extLst>
              <a:ext uri="{FF2B5EF4-FFF2-40B4-BE49-F238E27FC236}">
                <a16:creationId xmlns:a16="http://schemas.microsoft.com/office/drawing/2014/main" id="{46C6751B-5F16-CEE3-0A48-0F6E47BBE64C}"/>
              </a:ext>
            </a:extLst>
          </p:cNvPr>
          <p:cNvSpPr txBox="1"/>
          <p:nvPr/>
        </p:nvSpPr>
        <p:spPr>
          <a:xfrm>
            <a:off x="356935" y="1118856"/>
            <a:ext cx="8441633" cy="5501506"/>
          </a:xfrm>
          <a:prstGeom prst="rect">
            <a:avLst/>
          </a:prstGeom>
          <a:noFill/>
        </p:spPr>
        <p:txBody>
          <a:bodyPr wrap="square" rtlCol="0">
            <a:spAutoFit/>
          </a:bodyPr>
          <a:lstStyle/>
          <a:p>
            <a:pPr algn="l" fontAlgn="base">
              <a:spcAft>
                <a:spcPts val="1125"/>
              </a:spcAft>
              <a:buNone/>
            </a:pPr>
            <a:r>
              <a:rPr lang="en-US" sz="2000" b="0" i="0" dirty="0">
                <a:solidFill>
                  <a:srgbClr val="000000"/>
                </a:solidFill>
                <a:effectLst/>
                <a:latin typeface="Arial" panose="020B0604020202020204" pitchFamily="34" charset="0"/>
                <a:cs typeface="Arial" panose="020B0604020202020204" pitchFamily="34" charset="0"/>
              </a:rPr>
              <a:t>SPAAR is committed to meeting members where they are at—no matter where that might be. With this in mind, SPAAR is excited to offer the Wellness Group, a unique initiative designed by members for members.</a:t>
            </a:r>
          </a:p>
          <a:p>
            <a:pPr algn="l" fontAlgn="base">
              <a:spcAft>
                <a:spcPts val="1125"/>
              </a:spcAft>
              <a:buNone/>
            </a:pPr>
            <a:r>
              <a:rPr lang="en-US" sz="2000" b="0" i="0" dirty="0">
                <a:solidFill>
                  <a:srgbClr val="000000"/>
                </a:solidFill>
                <a:effectLst/>
                <a:latin typeface="Arial" panose="020B0604020202020204" pitchFamily="34" charset="0"/>
                <a:cs typeface="Arial" panose="020B0604020202020204" pitchFamily="34" charset="0"/>
              </a:rPr>
              <a:t>The Wellness Group is confidential space where members can openly share their experiences and challenges and build strategies to navigate the emotional rollercoaster that often comes with the real estate profession. </a:t>
            </a:r>
            <a:r>
              <a:rPr lang="en-US" sz="2000" dirty="0">
                <a:solidFill>
                  <a:srgbClr val="000000"/>
                </a:solidFill>
                <a:latin typeface="Arial" panose="020B0604020202020204" pitchFamily="34" charset="0"/>
                <a:cs typeface="Arial" panose="020B0604020202020204" pitchFamily="34" charset="0"/>
              </a:rPr>
              <a:t>B</a:t>
            </a:r>
            <a:r>
              <a:rPr lang="en-US" sz="2000" b="0" i="0" dirty="0">
                <a:solidFill>
                  <a:srgbClr val="000000"/>
                </a:solidFill>
                <a:effectLst/>
                <a:latin typeface="Arial" panose="020B0604020202020204" pitchFamily="34" charset="0"/>
                <a:cs typeface="Arial" panose="020B0604020202020204" pitchFamily="34" charset="0"/>
              </a:rPr>
              <a:t>rokers already play a crucial role in supporting agents through these ups and downs, and SPAAR wanted to offer an additional resource—one that can be shared with agents when they need or seek even more support.</a:t>
            </a:r>
          </a:p>
          <a:p>
            <a:pPr algn="l" fontAlgn="base">
              <a:spcAft>
                <a:spcPts val="1125"/>
              </a:spcAft>
            </a:pPr>
            <a:r>
              <a:rPr lang="en-US" sz="2000" b="0" i="0" dirty="0">
                <a:solidFill>
                  <a:srgbClr val="000000"/>
                </a:solidFill>
                <a:effectLst/>
                <a:latin typeface="Arial" panose="020B0604020202020204" pitchFamily="34" charset="0"/>
                <a:cs typeface="Arial" panose="020B0604020202020204" pitchFamily="34" charset="0"/>
              </a:rPr>
              <a:t>Learn more about </a:t>
            </a:r>
            <a:r>
              <a:rPr lang="en-US" sz="2000" b="0" i="0" dirty="0">
                <a:solidFill>
                  <a:srgbClr val="000000"/>
                </a:solidFill>
                <a:effectLst/>
                <a:latin typeface="Arial" panose="020B0604020202020204" pitchFamily="34" charset="0"/>
                <a:cs typeface="Arial" panose="020B0604020202020204" pitchFamily="34" charset="0"/>
                <a:hlinkClick r:id="rId3"/>
              </a:rPr>
              <a:t>SPAAR's Wellness Group</a:t>
            </a:r>
            <a:r>
              <a:rPr lang="en-US" sz="2000" b="0" i="0" dirty="0">
                <a:solidFill>
                  <a:srgbClr val="000000"/>
                </a:solidFill>
                <a:effectLst/>
                <a:latin typeface="Arial" panose="020B0604020202020204" pitchFamily="34" charset="0"/>
                <a:cs typeface="Arial" panose="020B0604020202020204" pitchFamily="34" charset="0"/>
              </a:rPr>
              <a:t>. Email spaar@spaar.com with any questions. </a:t>
            </a:r>
            <a:r>
              <a:rPr lang="en-US" sz="2000" b="0" i="0" dirty="0">
                <a:solidFill>
                  <a:srgbClr val="000000"/>
                </a:solidFill>
                <a:effectLst/>
                <a:latin typeface="Arial" panose="020B0604020202020204" pitchFamily="34" charset="0"/>
                <a:cs typeface="Arial" panose="020B0604020202020204" pitchFamily="34" charset="0"/>
                <a:hlinkClick r:id="rId4"/>
              </a:rPr>
              <a:t>Register here to attend the SPAAR Wellness Group session on May 21</a:t>
            </a:r>
            <a:r>
              <a:rPr lang="en-US" sz="2000" b="0" i="0" dirty="0">
                <a:solidFill>
                  <a:srgbClr val="000000"/>
                </a:solidFill>
                <a:effectLst/>
                <a:latin typeface="Arial" panose="020B0604020202020204" pitchFamily="34" charset="0"/>
                <a:cs typeface="Arial" panose="020B0604020202020204" pitchFamily="34" charset="0"/>
              </a:rPr>
              <a:t>.</a:t>
            </a:r>
          </a:p>
          <a:p>
            <a:pPr fontAlgn="base">
              <a:buFont typeface="Arial" panose="020B0604020202020204" pitchFamily="34" charset="0"/>
              <a:buChar char="•"/>
            </a:pPr>
            <a:endParaRPr lang="en-US" sz="1400" dirty="0">
              <a:solidFill>
                <a:srgbClr val="000000"/>
              </a:solidFill>
              <a:latin typeface="Arial" panose="020B0604020202020204" pitchFamily="34" charset="0"/>
              <a:cs typeface="Arial" panose="020B0604020202020204" pitchFamily="34" charset="0"/>
            </a:endParaRPr>
          </a:p>
          <a:p>
            <a:pPr fontAlgn="base">
              <a:buFont typeface="Arial" panose="020B0604020202020204" pitchFamily="34" charset="0"/>
              <a:buChar char="•"/>
            </a:pPr>
            <a:endParaRPr lang="en-US" sz="1400" b="0" i="0" dirty="0">
              <a:solidFill>
                <a:srgbClr val="000000"/>
              </a:solidFill>
              <a:effectLst/>
              <a:latin typeface="Arial" panose="020B0604020202020204" pitchFamily="34" charset="0"/>
              <a:cs typeface="Arial" panose="020B0604020202020204" pitchFamily="34" charset="0"/>
            </a:endParaRPr>
          </a:p>
          <a:p>
            <a:pPr algn="l" fontAlgn="base"/>
            <a:endParaRPr lang="en-US" b="0" i="0" dirty="0">
              <a:solidFill>
                <a:srgbClr val="000000"/>
              </a:solidFill>
              <a:effectLst/>
              <a:latin typeface="Arial" panose="020B0604020202020204" pitchFamily="34" charset="0"/>
              <a:cs typeface="Arial" panose="020B0604020202020204" pitchFamily="34" charset="0"/>
            </a:endParaRPr>
          </a:p>
          <a:p>
            <a:pPr algn="l" fontAlgn="base">
              <a:spcAft>
                <a:spcPts val="1125"/>
              </a:spcAft>
              <a:buNone/>
            </a:pPr>
            <a:endParaRPr lang="en-US" b="0" i="0" dirty="0">
              <a:solidFill>
                <a:srgbClr val="000000"/>
              </a:solidFill>
              <a:effectLst/>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6C6D3F70-0181-07CE-211E-623F2F72F990}"/>
              </a:ext>
            </a:extLst>
          </p:cNvPr>
          <p:cNvPicPr>
            <a:picLocks noChangeAspect="1"/>
          </p:cNvPicPr>
          <p:nvPr/>
        </p:nvPicPr>
        <p:blipFill>
          <a:blip r:embed="rId5" cstate="print">
            <a:extLst>
              <a:ext uri="{28A0092B-C50C-407E-A947-70E740481C1C}">
                <a14:useLocalDpi xmlns:a14="http://schemas.microsoft.com/office/drawing/2010/main" val="0"/>
              </a:ext>
            </a:extLst>
          </a:blip>
          <a:srcRect t="8739" b="8739"/>
          <a:stretch/>
        </p:blipFill>
        <p:spPr>
          <a:xfrm>
            <a:off x="2399304" y="4850834"/>
            <a:ext cx="4156364" cy="2286000"/>
          </a:xfrm>
          <a:prstGeom prst="rect">
            <a:avLst/>
          </a:prstGeom>
          <a:effectLst>
            <a:softEdge rad="635000"/>
          </a:effectLst>
        </p:spPr>
      </p:pic>
    </p:spTree>
    <p:extLst>
      <p:ext uri="{BB962C8B-B14F-4D97-AF65-F5344CB8AC3E}">
        <p14:creationId xmlns:p14="http://schemas.microsoft.com/office/powerpoint/2010/main" val="4143801440"/>
      </p:ext>
    </p:extLst>
  </p:cSld>
  <p:clrMapOvr>
    <a:masterClrMapping/>
  </p:clrMapOvr>
  <mc:AlternateContent xmlns:mc="http://schemas.openxmlformats.org/markup-compatibility/2006" xmlns:p14="http://schemas.microsoft.com/office/powerpoint/2010/main">
    <mc:Choice Requires="p14">
      <p:transition spd="slow" p14:dur="2000" advTm="25336"/>
    </mc:Choice>
    <mc:Fallback xmlns="">
      <p:transition spd="slow" advTm="2533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14" name="Freeform: Shape 13">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2" name="Picture 1">
            <a:extLst>
              <a:ext uri="{FF2B5EF4-FFF2-40B4-BE49-F238E27FC236}">
                <a16:creationId xmlns:a16="http://schemas.microsoft.com/office/drawing/2014/main" id="{E4C21094-991D-4300-AA0F-9F23126B7A69}"/>
              </a:ext>
            </a:extLst>
          </p:cNvPr>
          <p:cNvPicPr>
            <a:picLocks noChangeAspect="1"/>
          </p:cNvPicPr>
          <p:nvPr/>
        </p:nvPicPr>
        <p:blipFill>
          <a:blip r:embed="rId3"/>
          <a:stretch>
            <a:fillRect/>
          </a:stretch>
        </p:blipFill>
        <p:spPr>
          <a:xfrm>
            <a:off x="1818856" y="844906"/>
            <a:ext cx="5421465" cy="949401"/>
          </a:xfrm>
          <a:prstGeom prst="rect">
            <a:avLst/>
          </a:prstGeom>
        </p:spPr>
      </p:pic>
      <p:pic>
        <p:nvPicPr>
          <p:cNvPr id="5" name="Picture 4">
            <a:hlinkClick r:id="rId4"/>
            <a:extLst>
              <a:ext uri="{FF2B5EF4-FFF2-40B4-BE49-F238E27FC236}">
                <a16:creationId xmlns:a16="http://schemas.microsoft.com/office/drawing/2014/main" id="{034373EE-7854-4EA5-A86E-2E876BAEBB3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29722" y="1871596"/>
            <a:ext cx="4284555" cy="2820061"/>
          </a:xfrm>
          <a:prstGeom prst="rect">
            <a:avLst/>
          </a:prstGeom>
        </p:spPr>
      </p:pic>
      <p:sp>
        <p:nvSpPr>
          <p:cNvPr id="3" name="TextBox 2">
            <a:extLst>
              <a:ext uri="{FF2B5EF4-FFF2-40B4-BE49-F238E27FC236}">
                <a16:creationId xmlns:a16="http://schemas.microsoft.com/office/drawing/2014/main" id="{D8ED340A-0E8A-4E64-A0E6-1D19F67B2EEF}"/>
              </a:ext>
            </a:extLst>
          </p:cNvPr>
          <p:cNvSpPr txBox="1"/>
          <p:nvPr/>
        </p:nvSpPr>
        <p:spPr>
          <a:xfrm>
            <a:off x="2113338" y="5018034"/>
            <a:ext cx="4832503" cy="600164"/>
          </a:xfrm>
          <a:prstGeom prst="rect">
            <a:avLst/>
          </a:prstGeom>
          <a:noFill/>
        </p:spPr>
        <p:txBody>
          <a:bodyPr wrap="square" rtlCol="0">
            <a:spAutoFit/>
          </a:bodyPr>
          <a:lstStyle/>
          <a:p>
            <a:pPr algn="ctr" defTabSz="640080">
              <a:spcAft>
                <a:spcPts val="600"/>
              </a:spcAft>
            </a:pPr>
            <a:r>
              <a:rPr lang="en-US" sz="1400" kern="1200">
                <a:solidFill>
                  <a:schemeClr val="tx1"/>
                </a:solidFill>
                <a:latin typeface="+mn-lt"/>
                <a:ea typeface="+mn-ea"/>
                <a:cs typeface="+mn-cs"/>
                <a:hlinkClick r:id="rId6"/>
              </a:rPr>
              <a:t>Click here to see the latest Twin Cities housing statistics </a:t>
            </a:r>
            <a:endParaRPr lang="en-US" sz="1400" kern="1200">
              <a:solidFill>
                <a:schemeClr val="tx1"/>
              </a:solidFill>
              <a:latin typeface="+mn-lt"/>
              <a:ea typeface="+mn-ea"/>
              <a:cs typeface="+mn-cs"/>
            </a:endParaRPr>
          </a:p>
          <a:p>
            <a:pPr algn="ctr" defTabSz="640080">
              <a:spcAft>
                <a:spcPts val="600"/>
              </a:spcAft>
            </a:pPr>
            <a:r>
              <a:rPr lang="en-US" sz="1400" kern="1200">
                <a:solidFill>
                  <a:schemeClr val="tx1"/>
                </a:solidFill>
                <a:latin typeface="+mn-lt"/>
                <a:ea typeface="+mn-ea"/>
                <a:cs typeface="+mn-cs"/>
              </a:rPr>
              <a:t>(also available on SPAAR’s website under </a:t>
            </a:r>
            <a:r>
              <a:rPr lang="en-US" sz="1400" kern="1200">
                <a:solidFill>
                  <a:schemeClr val="tx1"/>
                </a:solidFill>
                <a:latin typeface="+mn-lt"/>
                <a:ea typeface="+mn-ea"/>
                <a:cs typeface="+mn-cs"/>
                <a:hlinkClick r:id="rId7"/>
              </a:rPr>
              <a:t>News &amp; Statistics</a:t>
            </a:r>
            <a:r>
              <a:rPr lang="en-US" sz="1400" kern="1200">
                <a:solidFill>
                  <a:schemeClr val="tx1"/>
                </a:solidFill>
                <a:latin typeface="+mn-lt"/>
                <a:ea typeface="+mn-ea"/>
                <a:cs typeface="+mn-cs"/>
              </a:rPr>
              <a:t>).</a:t>
            </a:r>
            <a:endParaRPr lang="en-US" sz="2000"/>
          </a:p>
        </p:txBody>
      </p:sp>
    </p:spTree>
    <p:extLst>
      <p:ext uri="{BB962C8B-B14F-4D97-AF65-F5344CB8AC3E}">
        <p14:creationId xmlns:p14="http://schemas.microsoft.com/office/powerpoint/2010/main" val="2929121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F0C6DF-5678-4107-B09C-B078E4DFDD8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513482" y="1143002"/>
            <a:ext cx="3200399" cy="1828798"/>
          </a:xfrm>
          <a:prstGeom prst="rect">
            <a:avLst/>
          </a:prstGeom>
        </p:spPr>
      </p:pic>
      <p:pic>
        <p:nvPicPr>
          <p:cNvPr id="3" name="Picture 2">
            <a:extLst>
              <a:ext uri="{FF2B5EF4-FFF2-40B4-BE49-F238E27FC236}">
                <a16:creationId xmlns:a16="http://schemas.microsoft.com/office/drawing/2014/main" id="{6DF0152F-5892-4444-ADF2-F5BD10762C9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13483" y="4141008"/>
            <a:ext cx="3200677" cy="1623298"/>
          </a:xfrm>
          <a:prstGeom prst="rect">
            <a:avLst/>
          </a:prstGeom>
        </p:spPr>
      </p:pic>
      <p:sp>
        <p:nvSpPr>
          <p:cNvPr id="4" name="TextBox 3">
            <a:extLst>
              <a:ext uri="{FF2B5EF4-FFF2-40B4-BE49-F238E27FC236}">
                <a16:creationId xmlns:a16="http://schemas.microsoft.com/office/drawing/2014/main" id="{EAF575EC-A12C-46DF-879D-AA8905801A90}"/>
              </a:ext>
            </a:extLst>
          </p:cNvPr>
          <p:cNvSpPr txBox="1"/>
          <p:nvPr/>
        </p:nvSpPr>
        <p:spPr>
          <a:xfrm>
            <a:off x="228600" y="271150"/>
            <a:ext cx="5159000" cy="5878532"/>
          </a:xfrm>
          <a:prstGeom prst="rect">
            <a:avLst/>
          </a:prstGeom>
          <a:noFill/>
        </p:spPr>
        <p:txBody>
          <a:bodyPr wrap="square" rtlCol="0">
            <a:spAutoFit/>
          </a:bodyPr>
          <a:lstStyle/>
          <a:p>
            <a:r>
              <a:rPr lang="en-US" sz="2800" b="1" dirty="0">
                <a:solidFill>
                  <a:schemeClr val="tx2">
                    <a:lumMod val="75000"/>
                  </a:schemeClr>
                </a:solidFill>
              </a:rPr>
              <a:t>Are you receiving SPAAR’s weekly newsletters? </a:t>
            </a:r>
          </a:p>
          <a:p>
            <a:endParaRPr lang="en-US" sz="1200" dirty="0">
              <a:solidFill>
                <a:schemeClr val="tx2">
                  <a:lumMod val="75000"/>
                </a:schemeClr>
              </a:solidFill>
            </a:endParaRPr>
          </a:p>
          <a:p>
            <a:r>
              <a:rPr lang="en-US" sz="2800" dirty="0">
                <a:solidFill>
                  <a:schemeClr val="tx2">
                    <a:lumMod val="75000"/>
                  </a:schemeClr>
                </a:solidFill>
              </a:rPr>
              <a:t>If not, email </a:t>
            </a:r>
            <a:r>
              <a:rPr lang="en-US" sz="2800" b="1" dirty="0">
                <a:solidFill>
                  <a:schemeClr val="tx2">
                    <a:lumMod val="75000"/>
                  </a:schemeClr>
                </a:solidFill>
                <a:hlinkClick r:id="rId4">
                  <a:extLst>
                    <a:ext uri="{A12FA001-AC4F-418D-AE19-62706E023703}">
                      <ahyp:hlinkClr xmlns:ahyp="http://schemas.microsoft.com/office/drawing/2018/hyperlinkcolor" val="tx"/>
                    </a:ext>
                  </a:extLst>
                </a:hlinkClick>
              </a:rPr>
              <a:t>spaar@spaar.com</a:t>
            </a:r>
            <a:r>
              <a:rPr lang="en-US" sz="2800" b="1" dirty="0">
                <a:solidFill>
                  <a:schemeClr val="tx2">
                    <a:lumMod val="75000"/>
                  </a:schemeClr>
                </a:solidFill>
              </a:rPr>
              <a:t> </a:t>
            </a:r>
          </a:p>
          <a:p>
            <a:r>
              <a:rPr lang="en-US" sz="2800" dirty="0">
                <a:solidFill>
                  <a:schemeClr val="tx2">
                    <a:lumMod val="75000"/>
                  </a:schemeClr>
                </a:solidFill>
              </a:rPr>
              <a:t>to be sure you’re receiving </a:t>
            </a:r>
          </a:p>
          <a:p>
            <a:r>
              <a:rPr lang="en-US" sz="2800" b="1" dirty="0" err="1">
                <a:solidFill>
                  <a:schemeClr val="tx2">
                    <a:lumMod val="75000"/>
                  </a:schemeClr>
                </a:solidFill>
              </a:rPr>
              <a:t>eNews</a:t>
            </a:r>
            <a:r>
              <a:rPr lang="en-US" sz="2800" dirty="0">
                <a:solidFill>
                  <a:schemeClr val="tx2">
                    <a:lumMod val="75000"/>
                  </a:schemeClr>
                </a:solidFill>
              </a:rPr>
              <a:t> on Mondays and </a:t>
            </a:r>
            <a:r>
              <a:rPr lang="en-US" sz="2800" b="1">
                <a:solidFill>
                  <a:schemeClr val="tx2">
                    <a:lumMod val="75000"/>
                  </a:schemeClr>
                </a:solidFill>
              </a:rPr>
              <a:t>Education </a:t>
            </a:r>
            <a:r>
              <a:rPr lang="en-US" sz="2800">
                <a:solidFill>
                  <a:schemeClr val="tx2">
                    <a:lumMod val="75000"/>
                  </a:schemeClr>
                </a:solidFill>
              </a:rPr>
              <a:t>updates </a:t>
            </a:r>
            <a:r>
              <a:rPr lang="en-US" sz="2800" dirty="0">
                <a:solidFill>
                  <a:schemeClr val="tx2">
                    <a:lumMod val="75000"/>
                  </a:schemeClr>
                </a:solidFill>
              </a:rPr>
              <a:t>on Thursdays.</a:t>
            </a:r>
          </a:p>
          <a:p>
            <a:endParaRPr lang="en-US" sz="2800" dirty="0">
              <a:solidFill>
                <a:schemeClr val="tx2">
                  <a:lumMod val="75000"/>
                </a:schemeClr>
              </a:solidFill>
            </a:endParaRPr>
          </a:p>
          <a:p>
            <a:endParaRPr lang="en-US" sz="2800" dirty="0">
              <a:solidFill>
                <a:schemeClr val="tx2">
                  <a:lumMod val="75000"/>
                </a:schemeClr>
              </a:solidFill>
            </a:endParaRPr>
          </a:p>
          <a:p>
            <a:r>
              <a:rPr lang="en-US" sz="2800" dirty="0"/>
              <a:t>Keep up to date on SPAAR information and events at </a:t>
            </a:r>
            <a:r>
              <a:rPr lang="en-US" sz="2800" dirty="0">
                <a:hlinkClick r:id="rId5"/>
              </a:rPr>
              <a:t>www.spaar.com </a:t>
            </a:r>
            <a:r>
              <a:rPr lang="en-US" sz="2800" dirty="0"/>
              <a:t>and on social media: Facebook, Instagram, Twitter and LinkedIn.</a:t>
            </a:r>
            <a:endParaRPr lang="en-US" sz="2800" dirty="0">
              <a:solidFill>
                <a:schemeClr val="tx2">
                  <a:lumMod val="75000"/>
                </a:schemeClr>
              </a:solidFill>
            </a:endParaRPr>
          </a:p>
        </p:txBody>
      </p:sp>
      <p:pic>
        <p:nvPicPr>
          <p:cNvPr id="7" name="Picture 6">
            <a:extLst>
              <a:ext uri="{FF2B5EF4-FFF2-40B4-BE49-F238E27FC236}">
                <a16:creationId xmlns:a16="http://schemas.microsoft.com/office/drawing/2014/main" id="{6898E5CB-AAC6-463B-AAAA-13823979405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303076" y="711631"/>
            <a:ext cx="3632202" cy="2043113"/>
          </a:xfrm>
          <a:prstGeom prst="rect">
            <a:avLst/>
          </a:prstGeom>
        </p:spPr>
      </p:pic>
    </p:spTree>
    <p:extLst>
      <p:ext uri="{BB962C8B-B14F-4D97-AF65-F5344CB8AC3E}">
        <p14:creationId xmlns:p14="http://schemas.microsoft.com/office/powerpoint/2010/main" val="3536687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32401</TotalTime>
  <Words>767</Words>
  <Application>Microsoft Office PowerPoint</Application>
  <PresentationFormat>On-screen Show (4:3)</PresentationFormat>
  <Paragraphs>59</Paragraphs>
  <Slides>7</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SPAAR's Homeownership Rally returns on May 16</vt:lpstr>
      <vt:lpstr>NAHREP releases its 2025 State of Hispanic Homeownership Report</vt:lpstr>
      <vt:lpstr>SPAAR goes on the road. Request a visit today!</vt:lpstr>
      <vt:lpstr>SPAAR Toastmasters is open to all Realtor® and Affiliate members</vt:lpstr>
      <vt:lpstr>Wellness sessions open to SPAAR members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Kovacich</dc:creator>
  <cp:lastModifiedBy>Jennifer Kovacich</cp:lastModifiedBy>
  <cp:revision>356</cp:revision>
  <dcterms:created xsi:type="dcterms:W3CDTF">2021-02-06T20:58:33Z</dcterms:created>
  <dcterms:modified xsi:type="dcterms:W3CDTF">2025-05-05T13:44:22Z</dcterms:modified>
</cp:coreProperties>
</file>