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59" r:id="rId2"/>
    <p:sldId id="462" r:id="rId3"/>
    <p:sldId id="458" r:id="rId4"/>
    <p:sldId id="455" r:id="rId5"/>
    <p:sldId id="337" r:id="rId6"/>
    <p:sldId id="393"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59"/>
            <p14:sldId id="462"/>
            <p14:sldId id="458"/>
            <p14:sldId id="455"/>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35"/>
    <a:srgbClr val="3399FF"/>
    <a:srgbClr val="0616AA"/>
    <a:srgbClr val="CE46B4"/>
    <a:srgbClr val="67B595"/>
    <a:srgbClr val="C96009"/>
    <a:srgbClr val="FF6600"/>
    <a:srgbClr val="EF2D72"/>
    <a:srgbClr val="D6C80C"/>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252"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4/4/2025</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4/4/2025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262749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32DB-1101-762D-BE0E-1F2553004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F3413-50FE-747E-6992-7A08E3964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AB37E-5A61-1A80-4D31-545E3080EB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8344B-5DE1-B74C-6D1B-EAABD9429A7F}"/>
              </a:ext>
            </a:extLst>
          </p:cNvPr>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30671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218175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245762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spaar.com/fair-housing-toolki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paar.com/toastmaster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paarportal.ramcoams.net/Meetings/Registration/MeetingDetails.aspx?mid=f17d3706-6003-f011-9f07-00155d23442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spaar.com/mark-your-calendar-for-the-corries-house-presentation-and-learn-about-human-traffick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spaar.com/news-statistics/"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7.jpg"/><Relationship Id="rId4" Type="http://schemas.openxmlformats.org/officeDocument/2006/relationships/hyperlink" Target="https://spaar.com/news-statistics/statis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AB60B-7E0C-C164-6547-4218BDFDD573}"/>
              </a:ext>
            </a:extLst>
          </p:cNvPr>
          <p:cNvSpPr>
            <a:spLocks noGrp="1"/>
          </p:cNvSpPr>
          <p:nvPr>
            <p:ph type="title"/>
          </p:nvPr>
        </p:nvSpPr>
        <p:spPr>
          <a:xfrm>
            <a:off x="866667" y="4551036"/>
            <a:ext cx="3213315" cy="1687143"/>
          </a:xfrm>
        </p:spPr>
        <p:txBody>
          <a:bodyPr vert="horz" lIns="91440" tIns="45720" rIns="91440" bIns="45720" rtlCol="0" anchor="t">
            <a:normAutofit fontScale="90000"/>
          </a:bodyPr>
          <a:lstStyle/>
          <a:p>
            <a:pPr fontAlgn="base">
              <a:lnSpc>
                <a:spcPct val="90000"/>
              </a:lnSpc>
            </a:pPr>
            <a:br>
              <a:rPr lang="en-US" sz="1800" b="1" dirty="0">
                <a:solidFill>
                  <a:schemeClr val="bg1"/>
                </a:solidFill>
              </a:rPr>
            </a:br>
            <a:r>
              <a:rPr lang="en-US" sz="3100" b="1" dirty="0">
                <a:solidFill>
                  <a:schemeClr val="bg1"/>
                </a:solidFill>
                <a:latin typeface="Arial" panose="020B0604020202020204" pitchFamily="34" charset="0"/>
                <a:cs typeface="Arial" panose="020B0604020202020204" pitchFamily="34" charset="0"/>
              </a:rPr>
              <a:t>April is Fair Housing Month</a:t>
            </a:r>
            <a:br>
              <a:rPr lang="en-US" sz="1800" b="1" dirty="0">
                <a:solidFill>
                  <a:schemeClr val="bg1"/>
                </a:solidFill>
              </a:rPr>
            </a:br>
            <a:br>
              <a:rPr lang="en-US" sz="1800" b="1" dirty="0">
                <a:solidFill>
                  <a:schemeClr val="bg1"/>
                </a:solidFill>
              </a:rPr>
            </a:br>
            <a:br>
              <a:rPr lang="en-US" sz="1800" b="1" dirty="0">
                <a:solidFill>
                  <a:schemeClr val="bg1"/>
                </a:solidFill>
              </a:rPr>
            </a:br>
            <a:endParaRPr lang="en-US" sz="1800" b="1" i="0" dirty="0">
              <a:solidFill>
                <a:schemeClr val="bg1"/>
              </a:solidFill>
              <a:effectLst/>
            </a:endParaRPr>
          </a:p>
        </p:txBody>
      </p:sp>
      <p:sp>
        <p:nvSpPr>
          <p:cNvPr id="55" name="Rectangle 5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5AA408-5406-2105-EE5B-3A138F1E3F52}"/>
              </a:ext>
            </a:extLst>
          </p:cNvPr>
          <p:cNvPicPr>
            <a:picLocks noChangeAspect="1"/>
          </p:cNvPicPr>
          <p:nvPr/>
        </p:nvPicPr>
        <p:blipFill>
          <a:blip r:embed="rId3">
            <a:extLst>
              <a:ext uri="{28A0092B-C50C-407E-A947-70E740481C1C}">
                <a14:useLocalDpi xmlns:a14="http://schemas.microsoft.com/office/drawing/2010/main" val="0"/>
              </a:ext>
            </a:extLst>
          </a:blip>
          <a:srcRect t="7106" b="7106"/>
          <a:stretch/>
        </p:blipFill>
        <p:spPr>
          <a:xfrm>
            <a:off x="866667" y="637762"/>
            <a:ext cx="7417323" cy="3579308"/>
          </a:xfrm>
          <a:prstGeom prst="rect">
            <a:avLst/>
          </a:prstGeom>
        </p:spPr>
      </p:pic>
      <p:sp>
        <p:nvSpPr>
          <p:cNvPr id="57" name="Rectangle 5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987" y="4544112"/>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3BA011-96EF-CD51-5095-5EEB496D528E}"/>
              </a:ext>
            </a:extLst>
          </p:cNvPr>
          <p:cNvSpPr txBox="1"/>
          <p:nvPr/>
        </p:nvSpPr>
        <p:spPr>
          <a:xfrm>
            <a:off x="4794126" y="4854832"/>
            <a:ext cx="4191000" cy="1718732"/>
          </a:xfrm>
          <a:prstGeom prst="rect">
            <a:avLst/>
          </a:prstGeom>
        </p:spPr>
        <p:txBody>
          <a:bodyPr vert="horz" lIns="91440" tIns="45720" rIns="91440" bIns="45720" rtlCol="0">
            <a:noAutofit/>
          </a:bodyPr>
          <a:lstStyle/>
          <a:p>
            <a:pPr>
              <a:lnSpc>
                <a:spcPct val="90000"/>
              </a:lnSpc>
              <a:spcAft>
                <a:spcPts val="600"/>
              </a:spcAft>
            </a:pPr>
            <a:r>
              <a:rPr lang="en-US" dirty="0">
                <a:latin typeface="Arial" panose="020B0604020202020204" pitchFamily="34" charset="0"/>
                <a:cs typeface="Arial" panose="020B0604020202020204" pitchFamily="34" charset="0"/>
                <a:hlinkClick r:id="rId4"/>
              </a:rPr>
              <a:t>Click here</a:t>
            </a:r>
            <a:r>
              <a:rPr lang="en-US" dirty="0">
                <a:latin typeface="Arial" panose="020B0604020202020204" pitchFamily="34" charset="0"/>
                <a:cs typeface="Arial" panose="020B0604020202020204" pitchFamily="34" charset="0"/>
              </a:rPr>
              <a:t> to check out the Fair Housing toolkit resources available to SPAAR members.</a:t>
            </a:r>
          </a:p>
        </p:txBody>
      </p:sp>
    </p:spTree>
    <p:extLst>
      <p:ext uri="{BB962C8B-B14F-4D97-AF65-F5344CB8AC3E}">
        <p14:creationId xmlns:p14="http://schemas.microsoft.com/office/powerpoint/2010/main" val="595034785"/>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AC32-5510-837A-F64C-83AA10EC2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7EAE2-33F4-232D-42D1-7F964F940228}"/>
              </a:ext>
            </a:extLst>
          </p:cNvPr>
          <p:cNvSpPr>
            <a:spLocks noGrp="1"/>
          </p:cNvSpPr>
          <p:nvPr>
            <p:ph type="title"/>
          </p:nvPr>
        </p:nvSpPr>
        <p:spPr>
          <a:xfrm>
            <a:off x="362686" y="533400"/>
            <a:ext cx="8229600" cy="585456"/>
          </a:xfrm>
        </p:spPr>
        <p:txBody>
          <a:bodyPr>
            <a:noAutofit/>
          </a:bodyPr>
          <a:lstStyle/>
          <a:p>
            <a:pPr algn="l" fontAlgn="base">
              <a:spcAft>
                <a:spcPts val="1125"/>
              </a:spcAft>
            </a:pPr>
            <a:r>
              <a:rPr lang="en-US" sz="2400" b="1" i="0" dirty="0">
                <a:solidFill>
                  <a:srgbClr val="FF0000"/>
                </a:solidFill>
                <a:effectLst/>
                <a:latin typeface="Arial" panose="020B0604020202020204" pitchFamily="34" charset="0"/>
                <a:cs typeface="Arial" panose="020B0604020202020204" pitchFamily="34" charset="0"/>
              </a:rPr>
              <a:t>SPAAR Toastmasters is open to all Realtor® and Affiliate members</a:t>
            </a:r>
          </a:p>
        </p:txBody>
      </p:sp>
      <p:sp>
        <p:nvSpPr>
          <p:cNvPr id="4" name="TextBox 3">
            <a:extLst>
              <a:ext uri="{FF2B5EF4-FFF2-40B4-BE49-F238E27FC236}">
                <a16:creationId xmlns:a16="http://schemas.microsoft.com/office/drawing/2014/main" id="{1DF530C9-6E0D-68FC-9348-9DEDF399DF04}"/>
              </a:ext>
            </a:extLst>
          </p:cNvPr>
          <p:cNvSpPr txBox="1"/>
          <p:nvPr/>
        </p:nvSpPr>
        <p:spPr>
          <a:xfrm>
            <a:off x="362686" y="1377092"/>
            <a:ext cx="8441633" cy="6040115"/>
          </a:xfrm>
          <a:prstGeom prst="rect">
            <a:avLst/>
          </a:prstGeom>
          <a:noFill/>
        </p:spPr>
        <p:txBody>
          <a:bodyPr wrap="square" rtlCol="0">
            <a:spAutoFit/>
          </a:bodyPr>
          <a:lstStyle/>
          <a:p>
            <a:pPr algn="l" fontAlgn="base">
              <a:spcAft>
                <a:spcPts val="1125"/>
              </a:spcAft>
              <a:buNone/>
            </a:pPr>
            <a:r>
              <a:rPr lang="en-US" sz="1700" b="0" i="0" dirty="0">
                <a:solidFill>
                  <a:srgbClr val="000000"/>
                </a:solidFill>
                <a:effectLst/>
                <a:latin typeface="Arial" panose="020B0604020202020204" pitchFamily="34" charset="0"/>
                <a:cs typeface="Arial" panose="020B0604020202020204" pitchFamily="34" charset="0"/>
                <a:hlinkClick r:id="rId3"/>
              </a:rPr>
              <a:t>SPAAR Toastmasters</a:t>
            </a:r>
            <a:r>
              <a:rPr lang="en-US" sz="1700" b="0" i="0" dirty="0">
                <a:solidFill>
                  <a:srgbClr val="000000"/>
                </a:solidFill>
                <a:effectLst/>
                <a:latin typeface="Arial" panose="020B0604020202020204" pitchFamily="34" charset="0"/>
                <a:cs typeface="Arial" panose="020B0604020202020204" pitchFamily="34" charset="0"/>
              </a:rPr>
              <a:t> is kicking off its spring season and welcomes Realtor® and Affiliate members to attend an upcoming meeting.</a:t>
            </a:r>
          </a:p>
          <a:p>
            <a:pPr algn="l" fontAlgn="base">
              <a:spcAft>
                <a:spcPts val="1125"/>
              </a:spcAft>
              <a:buNone/>
            </a:pPr>
            <a:r>
              <a:rPr lang="en-US" sz="1700" b="0" i="0" dirty="0">
                <a:solidFill>
                  <a:srgbClr val="000000"/>
                </a:solidFill>
                <a:effectLst/>
                <a:latin typeface="Arial" panose="020B0604020202020204" pitchFamily="34" charset="0"/>
                <a:cs typeface="Arial" panose="020B0604020202020204" pitchFamily="34" charset="0"/>
              </a:rPr>
              <a:t>The meetings take place at SPAAR on the first and third Tuesdays of each month from 1-2pm.</a:t>
            </a:r>
          </a:p>
          <a:p>
            <a:pPr algn="l" fontAlgn="base">
              <a:spcAft>
                <a:spcPts val="1125"/>
              </a:spcAft>
              <a:buNone/>
            </a:pPr>
            <a:r>
              <a:rPr lang="en-US" sz="1700" b="0" i="0" dirty="0">
                <a:solidFill>
                  <a:srgbClr val="000000"/>
                </a:solidFill>
                <a:effectLst/>
                <a:latin typeface="Arial" panose="020B0604020202020204" pitchFamily="34" charset="0"/>
                <a:cs typeface="Arial" panose="020B0604020202020204" pitchFamily="34" charset="0"/>
              </a:rPr>
              <a:t>Toastmasters provides: </a:t>
            </a:r>
          </a:p>
          <a:p>
            <a:pPr fontAlgn="base">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L</a:t>
            </a:r>
            <a:r>
              <a:rPr lang="en-US" sz="1700" b="0" i="0" dirty="0">
                <a:solidFill>
                  <a:srgbClr val="000000"/>
                </a:solidFill>
                <a:effectLst/>
                <a:latin typeface="Arial" panose="020B0604020202020204" pitchFamily="34" charset="0"/>
                <a:cs typeface="Arial" panose="020B0604020202020204" pitchFamily="34" charset="0"/>
              </a:rPr>
              <a:t>eadership skills development</a:t>
            </a:r>
          </a:p>
          <a:p>
            <a:pPr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Impromptu speaking opportunities</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Meeting management skills</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Self-paced program</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Constructive evaluation</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Speech development</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Support from club members</a:t>
            </a:r>
          </a:p>
          <a:p>
            <a:pPr algn="l" fontAlgn="base">
              <a:buFont typeface="Arial" panose="020B0604020202020204" pitchFamily="34" charset="0"/>
              <a:buChar char="•"/>
            </a:pPr>
            <a:r>
              <a:rPr lang="en-US" sz="1700" b="0" i="0" dirty="0">
                <a:solidFill>
                  <a:srgbClr val="000000"/>
                </a:solidFill>
                <a:effectLst/>
                <a:latin typeface="Arial" panose="020B0604020202020204" pitchFamily="34" charset="0"/>
                <a:cs typeface="Arial" panose="020B0604020202020204" pitchFamily="34" charset="0"/>
              </a:rPr>
              <a:t>Positive and fun learning environment</a:t>
            </a:r>
          </a:p>
          <a:p>
            <a:pPr fontAlgn="base">
              <a:buFont typeface="Arial" panose="020B0604020202020204" pitchFamily="34" charset="0"/>
              <a:buChar char="•"/>
            </a:pPr>
            <a:endParaRPr lang="en-US" sz="1000" dirty="0">
              <a:solidFill>
                <a:srgbClr val="000000"/>
              </a:solidFill>
              <a:latin typeface="Arial" panose="020B0604020202020204" pitchFamily="34" charset="0"/>
              <a:cs typeface="Arial" panose="020B0604020202020204" pitchFamily="34" charset="0"/>
            </a:endParaRPr>
          </a:p>
          <a:p>
            <a:pPr fontAlgn="base"/>
            <a:r>
              <a:rPr lang="en-US" sz="1600" b="0" i="1" dirty="0">
                <a:solidFill>
                  <a:srgbClr val="000000"/>
                </a:solidFill>
                <a:effectLst/>
                <a:latin typeface="Arial" panose="020B0604020202020204" pitchFamily="34" charset="0"/>
                <a:cs typeface="Arial" panose="020B0604020202020204" pitchFamily="34" charset="0"/>
              </a:rPr>
              <a:t>“Toastmasters helps keep my saw sharpened,” said Brian Beermann, a broker and an agent </a:t>
            </a:r>
            <a:r>
              <a:rPr lang="en-US" sz="1600" i="1" dirty="0">
                <a:solidFill>
                  <a:srgbClr val="000000"/>
                </a:solidFill>
                <a:latin typeface="Arial" panose="020B0604020202020204" pitchFamily="34" charset="0"/>
                <a:cs typeface="Arial" panose="020B0604020202020204" pitchFamily="34" charset="0"/>
              </a:rPr>
              <a:t>who ha</a:t>
            </a:r>
            <a:r>
              <a:rPr lang="en-US" sz="1600" b="0" i="1" dirty="0">
                <a:solidFill>
                  <a:srgbClr val="000000"/>
                </a:solidFill>
                <a:effectLst/>
                <a:latin typeface="Arial" panose="020B0604020202020204" pitchFamily="34" charset="0"/>
                <a:cs typeface="Arial" panose="020B0604020202020204" pitchFamily="34" charset="0"/>
              </a:rPr>
              <a:t>s been part of various Toastmasters groups over the years. </a:t>
            </a:r>
            <a:r>
              <a:rPr lang="en-US" sz="1600" i="1" dirty="0">
                <a:solidFill>
                  <a:srgbClr val="000000"/>
                </a:solidFill>
                <a:latin typeface="Arial" panose="020B0604020202020204" pitchFamily="34" charset="0"/>
                <a:cs typeface="Arial" panose="020B0604020202020204" pitchFamily="34" charset="0"/>
              </a:rPr>
              <a:t>“There’s a noticeable confidence in speaking among those who practice with regularity and it’s evident when working with clients and professionals alike.”</a:t>
            </a:r>
            <a:endParaRPr lang="en-US" sz="1600" b="0" i="1" dirty="0">
              <a:solidFill>
                <a:srgbClr val="000000"/>
              </a:solidFill>
              <a:effectLst/>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sz="1400" b="0" i="0" dirty="0">
              <a:solidFill>
                <a:srgbClr val="000000"/>
              </a:solidFill>
              <a:effectLst/>
              <a:latin typeface="Arial" panose="020B0604020202020204" pitchFamily="34" charset="0"/>
              <a:cs typeface="Arial" panose="020B0604020202020204" pitchFamily="34" charset="0"/>
            </a:endParaRP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spcAft>
                <a:spcPts val="1125"/>
              </a:spcAft>
              <a:buNone/>
            </a:pPr>
            <a:endParaRPr lang="en-US" b="0" i="0" dirty="0">
              <a:solidFill>
                <a:srgbClr val="000000"/>
              </a:solidFill>
              <a:effectLst/>
              <a:latin typeface="Arial" panose="020B0604020202020204" pitchFamily="34" charset="0"/>
              <a:cs typeface="Arial" panose="020B0604020202020204" pitchFamily="34" charset="0"/>
            </a:endParaRPr>
          </a:p>
        </p:txBody>
      </p:sp>
      <p:pic>
        <p:nvPicPr>
          <p:cNvPr id="8" name="Picture 7" descr="A group of people sitting at a table&#10;&#10;AI-generated content may be incorrect.">
            <a:extLst>
              <a:ext uri="{FF2B5EF4-FFF2-40B4-BE49-F238E27FC236}">
                <a16:creationId xmlns:a16="http://schemas.microsoft.com/office/drawing/2014/main" id="{AB643033-7C34-2E65-C910-9BAA9DB514FC}"/>
              </a:ext>
            </a:extLst>
          </p:cNvPr>
          <p:cNvPicPr>
            <a:picLocks noChangeAspect="1"/>
          </p:cNvPicPr>
          <p:nvPr/>
        </p:nvPicPr>
        <p:blipFill>
          <a:blip r:embed="rId4">
            <a:extLst>
              <a:ext uri="{28A0092B-C50C-407E-A947-70E740481C1C}">
                <a14:useLocalDpi xmlns:a14="http://schemas.microsoft.com/office/drawing/2010/main" val="0"/>
              </a:ext>
            </a:extLst>
          </a:blip>
          <a:srcRect b="21428"/>
          <a:stretch/>
        </p:blipFill>
        <p:spPr>
          <a:xfrm>
            <a:off x="4435922" y="2743200"/>
            <a:ext cx="4156364" cy="2286000"/>
          </a:xfrm>
          <a:prstGeom prst="rect">
            <a:avLst/>
          </a:prstGeom>
          <a:effectLst>
            <a:softEdge rad="139700"/>
          </a:effectLst>
        </p:spPr>
      </p:pic>
    </p:spTree>
    <p:extLst>
      <p:ext uri="{BB962C8B-B14F-4D97-AF65-F5344CB8AC3E}">
        <p14:creationId xmlns:p14="http://schemas.microsoft.com/office/powerpoint/2010/main" val="4125951414"/>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675816" y="859229"/>
            <a:ext cx="4083995" cy="781420"/>
          </a:xfrm>
        </p:spPr>
        <p:txBody>
          <a:bodyPr vert="horz" lIns="91440" tIns="45720" rIns="91440" bIns="45720" rtlCol="0" anchor="t">
            <a:noAutofit/>
          </a:bodyPr>
          <a:lstStyle/>
          <a:p>
            <a:pPr algn="l" fontAlgn="base">
              <a:lnSpc>
                <a:spcPct val="90000"/>
              </a:lnSpc>
              <a:spcAft>
                <a:spcPts val="1125"/>
              </a:spcAft>
            </a:pPr>
            <a:r>
              <a:rPr lang="en-US"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Voices of Rondo: A Community Conversation</a:t>
            </a:r>
            <a:endParaRPr lang="en-US" sz="2400" b="1" i="0" kern="1200" dirty="0">
              <a:solidFill>
                <a:srgbClr val="002060"/>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7730767-94CC-A7CC-6309-AFF62EF51F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3400" y="932927"/>
            <a:ext cx="3445637" cy="5163073"/>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29D3C637-CD39-9454-EBF9-AA86D05D009A}"/>
              </a:ext>
            </a:extLst>
          </p:cNvPr>
          <p:cNvSpPr txBox="1"/>
          <p:nvPr/>
        </p:nvSpPr>
        <p:spPr>
          <a:xfrm>
            <a:off x="4619263" y="1811095"/>
            <a:ext cx="4321264" cy="3416320"/>
          </a:xfrm>
          <a:prstGeom prst="rect">
            <a:avLst/>
          </a:prstGeom>
          <a:noFill/>
        </p:spPr>
        <p:txBody>
          <a:bodyPr wrap="square" rtlCol="0">
            <a:spAutoFit/>
          </a:bodyPr>
          <a:lstStyle/>
          <a:p>
            <a:pPr marL="0" marR="0">
              <a:buNone/>
            </a:pPr>
            <a:r>
              <a:rPr lang="en-US" sz="1800" dirty="0">
                <a:solidFill>
                  <a:srgbClr val="000000"/>
                </a:solidFill>
                <a:effectLst/>
                <a:latin typeface="Arial" panose="020B0604020202020204" pitchFamily="34" charset="0"/>
                <a:ea typeface="Aptos" panose="020B0004020202020204" pitchFamily="34" charset="0"/>
                <a:cs typeface="Arial" panose="020B0604020202020204" pitchFamily="34" charset="0"/>
              </a:rPr>
              <a:t>Join fellow Realtors® at Voices of Rondo: A Community Conversation, hosted by SPAAR’s Housing Book Club and Committee for Diversity, Equity and Inclusion where attendees will be able to engage with author Kate Cavett and special guests featured in the book </a:t>
            </a:r>
            <a:r>
              <a:rPr lang="en-US" sz="1800" i="1" dirty="0">
                <a:solidFill>
                  <a:srgbClr val="000000"/>
                </a:solidFill>
                <a:effectLst/>
                <a:latin typeface="Arial" panose="020B0604020202020204" pitchFamily="34" charset="0"/>
                <a:ea typeface="Aptos" panose="020B0004020202020204" pitchFamily="34" charset="0"/>
                <a:cs typeface="Arial" panose="020B0604020202020204" pitchFamily="34" charset="0"/>
              </a:rPr>
              <a:t>The Voices of Rondo: Oral Histories of Saint Paul's Historic Black Community</a:t>
            </a:r>
            <a:r>
              <a:rPr lang="en-US" sz="18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p>
          <a:p>
            <a:pPr marL="0" marR="0">
              <a:buNone/>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buNone/>
            </a:pPr>
            <a:r>
              <a:rPr lang="en-US" sz="1800" kern="100"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4"/>
              </a:rPr>
              <a:t>Register here </a:t>
            </a:r>
            <a:r>
              <a:rPr lang="en-US" sz="18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for this engaging event taking place on Thursday, April 17.</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0185972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52" name="Freeform: Shape 51">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1D763A76-A939-8FB3-0A9D-81D9C458EF75}"/>
              </a:ext>
            </a:extLst>
          </p:cNvPr>
          <p:cNvSpPr>
            <a:spLocks noGrp="1"/>
          </p:cNvSpPr>
          <p:nvPr>
            <p:ph type="title"/>
          </p:nvPr>
        </p:nvSpPr>
        <p:spPr>
          <a:xfrm>
            <a:off x="457200" y="762000"/>
            <a:ext cx="8229600" cy="1143000"/>
          </a:xfrm>
        </p:spPr>
        <p:txBody>
          <a:bodyPr>
            <a:normAutofit/>
          </a:bodyPr>
          <a:lstStyle/>
          <a:p>
            <a:r>
              <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Learn about human trafficking and Corrie's House at an April 10 talk at SPAAR</a:t>
            </a:r>
            <a:endParaRPr lang="en-US" sz="28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976CFA-EEA4-9B4F-856F-9D1639AC66DC}"/>
              </a:ext>
            </a:extLst>
          </p:cNvPr>
          <p:cNvSpPr txBox="1"/>
          <p:nvPr/>
        </p:nvSpPr>
        <p:spPr>
          <a:xfrm>
            <a:off x="114300" y="4089555"/>
            <a:ext cx="8915400" cy="2031325"/>
          </a:xfrm>
          <a:prstGeom prst="rect">
            <a:avLst/>
          </a:prstGeom>
          <a:noFill/>
        </p:spPr>
        <p:txBody>
          <a:bodyPr wrap="square">
            <a:spAutoFit/>
          </a:bodyPr>
          <a:lstStyle/>
          <a:p>
            <a:r>
              <a:rPr lang="en-US" sz="1800" dirty="0">
                <a:solidFill>
                  <a:schemeClr val="bg1"/>
                </a:solidFill>
                <a:effectLst/>
                <a:latin typeface="Arial" panose="020B0604020202020204" pitchFamily="34" charset="0"/>
                <a:ea typeface="Aptos" panose="020B0004020202020204" pitchFamily="34" charset="0"/>
                <a:cs typeface="Arial" panose="020B0604020202020204" pitchFamily="34" charset="0"/>
              </a:rPr>
              <a:t>Take part in an eye-opening presentation on the pervasive issue of human trafficking---modern-day slavery. Learn about this issue and how it impacts some of the most vulnerable members of the community.</a:t>
            </a:r>
          </a:p>
          <a:p>
            <a:endParaRPr lang="en-US" dirty="0">
              <a:solidFill>
                <a:schemeClr val="bg1"/>
              </a:solidFill>
              <a:latin typeface="Arial" panose="020B0604020202020204" pitchFamily="34" charset="0"/>
              <a:ea typeface="Aptos" panose="020B0004020202020204" pitchFamily="34" charset="0"/>
              <a:cs typeface="Arial" panose="020B0604020202020204" pitchFamily="34" charset="0"/>
            </a:endParaRPr>
          </a:p>
          <a:p>
            <a:r>
              <a:rPr lang="en-US" dirty="0">
                <a:solidFill>
                  <a:schemeClr val="bg1"/>
                </a:solidFill>
                <a:latin typeface="Arial" panose="020B0604020202020204" pitchFamily="34" charset="0"/>
                <a:ea typeface="Aptos" panose="020B0004020202020204" pitchFamily="34" charset="0"/>
                <a:cs typeface="Arial" panose="020B0604020202020204" pitchFamily="34" charset="0"/>
                <a:hlinkClick r:id="rId4"/>
              </a:rPr>
              <a:t>Learn more and r</a:t>
            </a:r>
            <a:r>
              <a:rPr lang="en-US" sz="1800" dirty="0">
                <a:solidFill>
                  <a:schemeClr val="bg1"/>
                </a:solidFill>
                <a:effectLst/>
                <a:latin typeface="Arial" panose="020B0604020202020204" pitchFamily="34" charset="0"/>
                <a:ea typeface="Aptos" panose="020B0004020202020204" pitchFamily="34" charset="0"/>
                <a:cs typeface="Arial" panose="020B0604020202020204" pitchFamily="34" charset="0"/>
                <a:hlinkClick r:id="rId4"/>
              </a:rPr>
              <a:t>egister here</a:t>
            </a:r>
            <a:r>
              <a:rPr lang="en-US" sz="1800" dirty="0">
                <a:solidFill>
                  <a:schemeClr val="bg1"/>
                </a:solidFill>
                <a:effectLst/>
                <a:latin typeface="Arial" panose="020B0604020202020204" pitchFamily="34" charset="0"/>
                <a:ea typeface="Aptos" panose="020B0004020202020204" pitchFamily="34" charset="0"/>
                <a:cs typeface="Arial" panose="020B0604020202020204" pitchFamily="34" charset="0"/>
              </a:rPr>
              <a:t> for t</a:t>
            </a:r>
            <a:r>
              <a:rPr lang="en-US" b="0" i="0" dirty="0">
                <a:solidFill>
                  <a:schemeClr val="bg1"/>
                </a:solidFill>
                <a:effectLst/>
                <a:latin typeface="Arial" panose="020B0604020202020204" pitchFamily="34" charset="0"/>
                <a:cs typeface="Arial" panose="020B0604020202020204" pitchFamily="34" charset="0"/>
              </a:rPr>
              <a:t>he presentation that will take place on April 10, from 10-11am, at SPAAR.</a:t>
            </a:r>
            <a:endParaRPr lang="en-US" sz="18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endParaRPr lang="en-US" dirty="0">
              <a:solidFill>
                <a:schemeClr val="bg1"/>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737336"/>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29722" y="1871596"/>
            <a:ext cx="4284555" cy="2820061"/>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32209</TotalTime>
  <Words>388</Words>
  <Application>Microsoft Office PowerPoint</Application>
  <PresentationFormat>On-screen Show (4:3)</PresentationFormat>
  <Paragraphs>40</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 April is Fair Housing Month   </vt:lpstr>
      <vt:lpstr>SPAAR Toastmasters is open to all Realtor® and Affiliate members</vt:lpstr>
      <vt:lpstr>Voices of Rondo: A Community Conversation</vt:lpstr>
      <vt:lpstr>Learn about human trafficking and Corrie's House at an April 10 talk at SPAAR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351</cp:revision>
  <dcterms:created xsi:type="dcterms:W3CDTF">2021-02-06T20:58:33Z</dcterms:created>
  <dcterms:modified xsi:type="dcterms:W3CDTF">2025-04-05T15:02:52Z</dcterms:modified>
</cp:coreProperties>
</file>