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459" r:id="rId2"/>
    <p:sldId id="462" r:id="rId3"/>
    <p:sldId id="458" r:id="rId4"/>
    <p:sldId id="461" r:id="rId5"/>
    <p:sldId id="455" r:id="rId6"/>
    <p:sldId id="337" r:id="rId7"/>
    <p:sldId id="393"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982D1FB-4806-4E28-B463-2060B92DF0E4}">
          <p14:sldIdLst>
            <p14:sldId id="459"/>
            <p14:sldId id="462"/>
            <p14:sldId id="458"/>
            <p14:sldId id="461"/>
            <p14:sldId id="455"/>
            <p14:sldId id="337"/>
            <p14:sldId id="3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Kovacich" initials="JK" lastIdx="1" clrIdx="0">
    <p:extLst>
      <p:ext uri="{19B8F6BF-5375-455C-9EA6-DF929625EA0E}">
        <p15:presenceInfo xmlns:p15="http://schemas.microsoft.com/office/powerpoint/2012/main" userId="S::jkovacich@spaar.com::682405fb-931d-4e4c-9748-6b771dd9a6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735"/>
    <a:srgbClr val="3399FF"/>
    <a:srgbClr val="0616AA"/>
    <a:srgbClr val="CE46B4"/>
    <a:srgbClr val="67B595"/>
    <a:srgbClr val="C96009"/>
    <a:srgbClr val="FF6600"/>
    <a:srgbClr val="EF2D72"/>
    <a:srgbClr val="D6C80C"/>
    <a:srgbClr val="5407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13" autoAdjust="0"/>
  </p:normalViewPr>
  <p:slideViewPr>
    <p:cSldViewPr>
      <p:cViewPr varScale="1">
        <p:scale>
          <a:sx n="74" d="100"/>
          <a:sy n="74" d="100"/>
        </p:scale>
        <p:origin x="1084" y="5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346A81-1E36-4424-BE3E-F05AB64FF5C8}"/>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89A843AC-704B-473D-A22E-9729CFEA1007}"/>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8B4B78E-CBF4-420B-8308-937B4C7FC134}" type="datetimeFigureOut">
              <a:rPr lang="en-US" smtClean="0"/>
              <a:t>3/14/2025</a:t>
            </a:fld>
            <a:endParaRPr lang="en-US"/>
          </a:p>
        </p:txBody>
      </p:sp>
      <p:sp>
        <p:nvSpPr>
          <p:cNvPr id="4" name="Footer Placeholder 3">
            <a:extLst>
              <a:ext uri="{FF2B5EF4-FFF2-40B4-BE49-F238E27FC236}">
                <a16:creationId xmlns:a16="http://schemas.microsoft.com/office/drawing/2014/main" id="{47DBBCD9-2C64-48FF-A439-143F321BF1EB}"/>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A55BAD1-870D-47CB-8C86-1A1522B9D4A1}"/>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83D826C-D097-4D0D-8960-8EC91948FE15}" type="slidenum">
              <a:rPr lang="en-US" smtClean="0"/>
              <a:t>‹#›</a:t>
            </a:fld>
            <a:endParaRPr lang="en-US"/>
          </a:p>
        </p:txBody>
      </p:sp>
    </p:spTree>
    <p:extLst>
      <p:ext uri="{BB962C8B-B14F-4D97-AF65-F5344CB8AC3E}">
        <p14:creationId xmlns:p14="http://schemas.microsoft.com/office/powerpoint/2010/main" val="2639847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0341417-6D06-744B-B3DC-B539B444BCF3}" type="datetimeFigureOut">
              <a:rPr lang="en-US" smtClean="0"/>
              <a:t>3/14/2025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0AA58E9-FFC9-1A41-B3DF-2C226A6B461C}" type="slidenum">
              <a:rPr lang="en-US" smtClean="0"/>
              <a:t>‹#›</a:t>
            </a:fld>
            <a:endParaRPr lang="en-US"/>
          </a:p>
        </p:txBody>
      </p:sp>
    </p:spTree>
    <p:extLst>
      <p:ext uri="{BB962C8B-B14F-4D97-AF65-F5344CB8AC3E}">
        <p14:creationId xmlns:p14="http://schemas.microsoft.com/office/powerpoint/2010/main" val="1349993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AA58E9-FFC9-1A41-B3DF-2C226A6B461C}" type="slidenum">
              <a:rPr lang="en-US" smtClean="0"/>
              <a:t>1</a:t>
            </a:fld>
            <a:endParaRPr lang="en-US"/>
          </a:p>
        </p:txBody>
      </p:sp>
    </p:spTree>
    <p:extLst>
      <p:ext uri="{BB962C8B-B14F-4D97-AF65-F5344CB8AC3E}">
        <p14:creationId xmlns:p14="http://schemas.microsoft.com/office/powerpoint/2010/main" val="2627490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D32DB-1101-762D-BE0E-1F2553004B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EF3413-50FE-747E-6992-7A08E3964A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0AB37E-5A61-1A80-4D31-545E3080EB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78344B-5DE1-B74C-6D1B-EAABD9429A7F}"/>
              </a:ext>
            </a:extLst>
          </p:cNvPr>
          <p:cNvSpPr>
            <a:spLocks noGrp="1"/>
          </p:cNvSpPr>
          <p:nvPr>
            <p:ph type="sldNum" sz="quarter" idx="5"/>
          </p:nvPr>
        </p:nvSpPr>
        <p:spPr/>
        <p:txBody>
          <a:bodyPr/>
          <a:lstStyle/>
          <a:p>
            <a:fld id="{30AA58E9-FFC9-1A41-B3DF-2C226A6B461C}" type="slidenum">
              <a:rPr lang="en-US" smtClean="0"/>
              <a:t>2</a:t>
            </a:fld>
            <a:endParaRPr lang="en-US"/>
          </a:p>
        </p:txBody>
      </p:sp>
    </p:spTree>
    <p:extLst>
      <p:ext uri="{BB962C8B-B14F-4D97-AF65-F5344CB8AC3E}">
        <p14:creationId xmlns:p14="http://schemas.microsoft.com/office/powerpoint/2010/main" val="306713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AA58E9-FFC9-1A41-B3DF-2C226A6B461C}" type="slidenum">
              <a:rPr lang="en-US" smtClean="0"/>
              <a:t>3</a:t>
            </a:fld>
            <a:endParaRPr lang="en-US"/>
          </a:p>
        </p:txBody>
      </p:sp>
    </p:spTree>
    <p:extLst>
      <p:ext uri="{BB962C8B-B14F-4D97-AF65-F5344CB8AC3E}">
        <p14:creationId xmlns:p14="http://schemas.microsoft.com/office/powerpoint/2010/main" val="2181759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AA58E9-FFC9-1A41-B3DF-2C226A6B461C}" type="slidenum">
              <a:rPr lang="en-US" smtClean="0"/>
              <a:t>5</a:t>
            </a:fld>
            <a:endParaRPr lang="en-US"/>
          </a:p>
        </p:txBody>
      </p:sp>
    </p:spTree>
    <p:extLst>
      <p:ext uri="{BB962C8B-B14F-4D97-AF65-F5344CB8AC3E}">
        <p14:creationId xmlns:p14="http://schemas.microsoft.com/office/powerpoint/2010/main" val="2457620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41AF53-7B83-46DB-8F5F-794DBB8EDE21}" type="datetimeFigureOut">
              <a:rPr lang="en-US" smtClean="0"/>
              <a:pPr/>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1AF53-7B83-46DB-8F5F-794DBB8EDE21}" type="datetimeFigureOut">
              <a:rPr lang="en-US" smtClean="0"/>
              <a:pPr/>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1AF53-7B83-46DB-8F5F-794DBB8EDE21}" type="datetimeFigureOut">
              <a:rPr lang="en-US" smtClean="0"/>
              <a:pPr/>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1AF53-7B83-46DB-8F5F-794DBB8EDE21}" type="datetimeFigureOut">
              <a:rPr lang="en-US" smtClean="0"/>
              <a:pPr/>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1AF53-7B83-46DB-8F5F-794DBB8EDE21}" type="datetimeFigureOut">
              <a:rPr lang="en-US" smtClean="0"/>
              <a:pPr/>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41AF53-7B83-46DB-8F5F-794DBB8EDE21}" type="datetimeFigureOut">
              <a:rPr lang="en-US" smtClean="0"/>
              <a:pPr/>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41AF53-7B83-46DB-8F5F-794DBB8EDE21}" type="datetimeFigureOut">
              <a:rPr lang="en-US" smtClean="0"/>
              <a:pPr/>
              <a:t>3/14/2025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41AF53-7B83-46DB-8F5F-794DBB8EDE21}" type="datetimeFigureOut">
              <a:rPr lang="en-US" smtClean="0"/>
              <a:pPr/>
              <a:t>3/14/2025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1AF53-7B83-46DB-8F5F-794DBB8EDE21}" type="datetimeFigureOut">
              <a:rPr lang="en-US" smtClean="0"/>
              <a:pPr/>
              <a:t>3/14/2025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1AF53-7B83-46DB-8F5F-794DBB8EDE21}" type="datetimeFigureOut">
              <a:rPr lang="en-US" smtClean="0"/>
              <a:pPr/>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1AF53-7B83-46DB-8F5F-794DBB8EDE21}" type="datetimeFigureOut">
              <a:rPr lang="en-US" smtClean="0"/>
              <a:pPr/>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1AF53-7B83-46DB-8F5F-794DBB8EDE21}" type="datetimeFigureOut">
              <a:rPr lang="en-US" smtClean="0"/>
              <a:pPr/>
              <a:t>3/14/2025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86AF0-7238-43B6-8204-CB6DAE071F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www.youtube.com/watch?v=IUpXWcuAt-o&amp;feature=youtu.b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nam04.safelinks.protection.outlook.com/?url=https%3A%2F%2Fspaarportal.ramcoams.net%2FMeetings%2FRegistration%2FMeetingDetails.aspx%3Fmid%3Dcf39414b-9780-4199-a93e-21761d50b73d&amp;data=05%7C02%7Cjkovacich%40spaar.com%7Ca2656244f6584b3e6b4a08dd51c4f949%7Ca0056907f506449298f8b99c8ad8333e%7C0%7C0%7C638756628621400860%7CUnknown%7CTWFpbGZsb3d8eyJFbXB0eU1hcGkiOnRydWUsIlYiOiIwLjAuMDAwMCIsIlAiOiJXaW4zMiIsIkFOIjoiTWFpbCIsIldUIjoyfQ%3D%3D%7C0%7C%7C%7C&amp;sdata=wrta8W%2BSgR2aRQe%2B%2FWUVghIgggU9EIIGyaRrfprUah0%3D&amp;reserved=0"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spaar.com/nar-accepting-applications-for-2026-committee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nam04.safelinks.protection.outlook.com/?url=http%3A%2F%2Flinks.nar.realtor%2Fs%2Fc%2Fz2hExgJx47hXAdcJNPKVXabw_43D_9ZWu7rhptzx_dLajZ4PRCemNmbMIgjwe4KQgu1FF1uzdUiPMLHffVBiVh80fL06ZG-rdXjC6UGClHTa54VRlaHmmV7xCFos0777wMejRsg0hvWIJXhiBcLE_gNr9RFd_Ty-8P9HkYBMoTof77-xrYMQElmXsbxpKo3sx3Jdn_6TS3638G1Ju5rDKFRS8Myss0k0sMvgHmEjJ8PPVSjIN174mo2FudZ0lJx3sptGYkn1OB3fYN5M9lBGW4CkcZRGOvb691AtsKr_onTp3Kb9MfAc_xTzbSMzP3IHwDJnkX8kMpxBtVskhUDvXYzIsh-gia66cGDsvztx64NYQhyxKRJSG6FZQx2Mxsdr551CCUVwmcKMho5xerRW1DjsygH9OukznxLizxKFjSF9tpXUnKjSfTIsRLpqqe0Ak4Yo6sJ3lkZ1k1Sj56eCIVsQQHJEN9nlg3tuFMHDBZRcAiGQQsSLKQ%2FoXWTB-yFsaVkvoIBWtj_1Ie0MrixC6ld%2F7&amp;data=05%7C02%7Cjkovacich%40spaar.com%7Cdc9c63da96c14572f46908dd6336248b%7Ca0056907f506449298f8b99c8ad8333e%7C0%7C0%7C638775806392385651%7CUnknown%7CTWFpbGZsb3d8eyJFbXB0eU1hcGkiOnRydWUsIlYiOiIwLjAuMDAwMCIsIlAiOiJXaW4zMiIsIkFOIjoiTWFpbCIsIldUIjoyfQ%3D%3D%7C0%7C%7C%7C&amp;sdata=sF%2FeQrLxBlb7GmQ3lW%2BUxAECfx9m0XMAkrLShG7NGfg%3D&amp;reserved=0"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hyperlink" Target="https://nam04.safelinks.protection.outlook.com/?url=http%3A%2F%2Flinks.nar.realtor%2Fs%2Fc%2F1ETPsiGO05i_LAGjNDzVNHsT9vbTn_m6TMe3T0IAoBFYOXLLs7ED2EOEY3R4PXTcoMtSeGWmokwxzhjhhAqKorCtgezOdXBJjKslz4-kj66ZTn9O8hE21sluMkbqqu1I7sdPRybWktnideSgzf0imodHQ6iAbMdjxJBawTfmhBOigxgwBpzjg0SzQf_ZXGnWWIdMRqGcveZO8a9Wij50mpQSgf7F6x5jpup76rg-EK3IyjkXbi_gyKTaWcX9OGcftq2qyDkBR7bC_vJfTudHDvoovAShfSj0MFrnUP1qld10d8O7bAdLK98IwNr2BnbMRuwSYhb3lKLNZjE_eNbDDK6ejC-7H-J8dg5-z-iYuXb8SG9nWN_7G2qbajDqyW6fPEbvLMK69VR5vbB5V4qr1elbABB4a9m6EvG0ywNq1dk1CTB_awhxid-hP77kUDr1BbJx9a9fJkR8MPhclUfBBCNZgliCPQ%2FN0CKW4WukkFAeazIJBCZ9HdrP06PWj-_%2F7&amp;data=05%7C02%7Cjkovacich%40spaar.com%7Cdc9c63da96c14572f46908dd6336248b%7Ca0056907f506449298f8b99c8ad8333e%7C0%7C0%7C638775806392554837%7CUnknown%7CTWFpbGZsb3d8eyJFbXB0eU1hcGkiOnRydWUsIlYiOiIwLjAuMDAwMCIsIlAiOiJXaW4zMiIsIkFOIjoiTWFpbCIsIldUIjoyfQ%3D%3D%7C0%7C%7C%7C&amp;sdata=pjpAMK%2BwzwR4D2alyvBDvnyBNYe1O%2BUMWBVdWAUpjFw%3D&amp;reserved=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spaar.com/professional-development/fair-housi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spaar.com/news-statistics/"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https://spaar.stats.showingtime.com/reports/" TargetMode="External"/><Relationship Id="rId5" Type="http://schemas.openxmlformats.org/officeDocument/2006/relationships/image" Target="../media/image8.JPG"/><Relationship Id="rId4" Type="http://schemas.openxmlformats.org/officeDocument/2006/relationships/hyperlink" Target="https://spaar.com/news-statistics/statistic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spaar.com/" TargetMode="External"/><Relationship Id="rId4" Type="http://schemas.openxmlformats.org/officeDocument/2006/relationships/hyperlink" Target="mailto:spaar@spaar.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0"/>
            <a:ext cx="4571993"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6AB60B-7E0C-C164-6547-4218BDFDD573}"/>
              </a:ext>
            </a:extLst>
          </p:cNvPr>
          <p:cNvSpPr>
            <a:spLocks noGrp="1"/>
          </p:cNvSpPr>
          <p:nvPr>
            <p:ph type="title"/>
          </p:nvPr>
        </p:nvSpPr>
        <p:spPr>
          <a:xfrm>
            <a:off x="866667" y="4551036"/>
            <a:ext cx="3213315" cy="1687143"/>
          </a:xfrm>
        </p:spPr>
        <p:txBody>
          <a:bodyPr vert="horz" lIns="91440" tIns="45720" rIns="91440" bIns="45720" rtlCol="0" anchor="t">
            <a:normAutofit fontScale="90000"/>
          </a:bodyPr>
          <a:lstStyle/>
          <a:p>
            <a:pPr algn="l" fontAlgn="base">
              <a:lnSpc>
                <a:spcPct val="90000"/>
              </a:lnSpc>
            </a:pPr>
            <a:br>
              <a:rPr lang="en-US" sz="1800" b="1" dirty="0">
                <a:solidFill>
                  <a:schemeClr val="bg1"/>
                </a:solidFill>
              </a:rPr>
            </a:br>
            <a:r>
              <a:rPr lang="en-US" sz="2400" b="1" dirty="0">
                <a:solidFill>
                  <a:schemeClr val="bg1"/>
                </a:solidFill>
                <a:latin typeface="Arial" panose="020B0604020202020204" pitchFamily="34" charset="0"/>
                <a:cs typeface="Arial" panose="020B0604020202020204" pitchFamily="34" charset="0"/>
              </a:rPr>
              <a:t>Check out upcoming happenings at SPAAR</a:t>
            </a:r>
            <a:br>
              <a:rPr lang="en-US" sz="1800" b="1" dirty="0">
                <a:solidFill>
                  <a:schemeClr val="bg1"/>
                </a:solidFill>
              </a:rPr>
            </a:br>
            <a:br>
              <a:rPr lang="en-US" sz="1800" b="1" dirty="0">
                <a:solidFill>
                  <a:schemeClr val="bg1"/>
                </a:solidFill>
              </a:rPr>
            </a:br>
            <a:br>
              <a:rPr lang="en-US" sz="1800" b="1" dirty="0">
                <a:solidFill>
                  <a:schemeClr val="bg1"/>
                </a:solidFill>
              </a:rPr>
            </a:br>
            <a:endParaRPr lang="en-US" sz="1800" b="1" i="0" dirty="0">
              <a:solidFill>
                <a:schemeClr val="bg1"/>
              </a:solidFill>
              <a:effectLst/>
            </a:endParaRPr>
          </a:p>
        </p:txBody>
      </p:sp>
      <p:sp>
        <p:nvSpPr>
          <p:cNvPr id="55" name="Rectangle 54">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1992"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25AA408-5406-2105-EE5B-3A138F1E3F52}"/>
              </a:ext>
            </a:extLst>
          </p:cNvPr>
          <p:cNvPicPr>
            <a:picLocks noChangeAspect="1"/>
          </p:cNvPicPr>
          <p:nvPr/>
        </p:nvPicPr>
        <p:blipFill>
          <a:blip r:embed="rId3">
            <a:extLst>
              <a:ext uri="{28A0092B-C50C-407E-A947-70E740481C1C}">
                <a14:useLocalDpi xmlns:a14="http://schemas.microsoft.com/office/drawing/2010/main" val="0"/>
              </a:ext>
            </a:extLst>
          </a:blip>
          <a:srcRect t="5029" r="-2" b="9181"/>
          <a:stretch/>
        </p:blipFill>
        <p:spPr>
          <a:xfrm>
            <a:off x="866667" y="637762"/>
            <a:ext cx="7417323" cy="3579308"/>
          </a:xfrm>
          <a:prstGeom prst="rect">
            <a:avLst/>
          </a:prstGeom>
        </p:spPr>
      </p:pic>
      <p:sp>
        <p:nvSpPr>
          <p:cNvPr id="57" name="Rectangle 56">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0987" y="4544112"/>
            <a:ext cx="3429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F3BA011-96EF-CD51-5095-5EEB496D528E}"/>
              </a:ext>
            </a:extLst>
          </p:cNvPr>
          <p:cNvSpPr txBox="1"/>
          <p:nvPr/>
        </p:nvSpPr>
        <p:spPr>
          <a:xfrm>
            <a:off x="4794126" y="4854832"/>
            <a:ext cx="4191000" cy="1718732"/>
          </a:xfrm>
          <a:prstGeom prst="rect">
            <a:avLst/>
          </a:prstGeom>
        </p:spPr>
        <p:txBody>
          <a:bodyPr vert="horz" lIns="91440" tIns="45720" rIns="91440" bIns="45720" rtlCol="0">
            <a:noAutofit/>
          </a:bodyPr>
          <a:lstStyle/>
          <a:p>
            <a:pPr>
              <a:lnSpc>
                <a:spcPct val="90000"/>
              </a:lnSpc>
              <a:spcAft>
                <a:spcPts val="600"/>
              </a:spcAft>
            </a:pPr>
            <a:r>
              <a:rPr lang="en-US" dirty="0">
                <a:latin typeface="Arial" panose="020B0604020202020204" pitchFamily="34" charset="0"/>
                <a:cs typeface="Arial" panose="020B0604020202020204" pitchFamily="34" charset="0"/>
              </a:rPr>
              <a:t>SPAAR’s Leadership Team comprised of Jennifer Livingston, Danielle Bickham Pelton and Charlie Lefebvre share what’s coming up at SPAAR. Take a listen, be informed and be sure to sign up for what interests you. Tune into the </a:t>
            </a:r>
            <a:r>
              <a:rPr lang="en-US" dirty="0">
                <a:latin typeface="Arial" panose="020B0604020202020204" pitchFamily="34" charset="0"/>
                <a:cs typeface="Arial" panose="020B0604020202020204" pitchFamily="34" charset="0"/>
                <a:hlinkClick r:id="rId4"/>
              </a:rPr>
              <a:t>Leadership Team update here</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95034785"/>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3AC32-5510-837A-F64C-83AA10EC24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67EAE2-33F4-232D-42D1-7F964F940228}"/>
              </a:ext>
            </a:extLst>
          </p:cNvPr>
          <p:cNvSpPr>
            <a:spLocks noGrp="1"/>
          </p:cNvSpPr>
          <p:nvPr>
            <p:ph type="title"/>
          </p:nvPr>
        </p:nvSpPr>
        <p:spPr>
          <a:xfrm>
            <a:off x="351183" y="252744"/>
            <a:ext cx="8229600" cy="585456"/>
          </a:xfrm>
        </p:spPr>
        <p:txBody>
          <a:bodyPr>
            <a:noAutofit/>
          </a:bodyPr>
          <a:lstStyle/>
          <a:p>
            <a:pPr algn="l" fontAlgn="base">
              <a:spcAft>
                <a:spcPts val="1125"/>
              </a:spcAft>
            </a:pPr>
            <a:r>
              <a:rPr lang="en-US" sz="2800" b="1" i="0" dirty="0">
                <a:solidFill>
                  <a:srgbClr val="236735"/>
                </a:solidFill>
                <a:effectLst/>
                <a:latin typeface="Arial" panose="020B0604020202020204" pitchFamily="34" charset="0"/>
                <a:cs typeface="Arial" panose="020B0604020202020204" pitchFamily="34" charset="0"/>
              </a:rPr>
              <a:t>Members welcome at Mental Wellness session on March 19: there’s still time to participate</a:t>
            </a:r>
          </a:p>
        </p:txBody>
      </p:sp>
      <p:sp>
        <p:nvSpPr>
          <p:cNvPr id="4" name="TextBox 3">
            <a:extLst>
              <a:ext uri="{FF2B5EF4-FFF2-40B4-BE49-F238E27FC236}">
                <a16:creationId xmlns:a16="http://schemas.microsoft.com/office/drawing/2014/main" id="{1DF530C9-6E0D-68FC-9348-9DEDF399DF04}"/>
              </a:ext>
            </a:extLst>
          </p:cNvPr>
          <p:cNvSpPr txBox="1"/>
          <p:nvPr/>
        </p:nvSpPr>
        <p:spPr>
          <a:xfrm>
            <a:off x="339681" y="1048442"/>
            <a:ext cx="8441633" cy="3008516"/>
          </a:xfrm>
          <a:prstGeom prst="rect">
            <a:avLst/>
          </a:prstGeom>
          <a:noFill/>
        </p:spPr>
        <p:txBody>
          <a:bodyPr wrap="square" rtlCol="0">
            <a:spAutoFit/>
          </a:bodyPr>
          <a:lstStyle/>
          <a:p>
            <a:pPr algn="l" fontAlgn="base">
              <a:spcAft>
                <a:spcPts val="1125"/>
              </a:spcAft>
              <a:buNone/>
            </a:pPr>
            <a:r>
              <a:rPr lang="en-US" b="0" i="0" dirty="0">
                <a:solidFill>
                  <a:srgbClr val="000000"/>
                </a:solidFill>
                <a:effectLst/>
                <a:latin typeface="Arial" panose="020B0604020202020204" pitchFamily="34" charset="0"/>
                <a:cs typeface="Arial" panose="020B0604020202020204" pitchFamily="34" charset="0"/>
              </a:rPr>
              <a:t>Led by SPAAR members for SPAAR members, the Mental Wellness sessions were created to be a way for Realtors® to come together.</a:t>
            </a:r>
          </a:p>
          <a:p>
            <a:pPr algn="l" fontAlgn="base">
              <a:spcAft>
                <a:spcPts val="1125"/>
              </a:spcAft>
              <a:buNone/>
            </a:pPr>
            <a:r>
              <a:rPr lang="en-US" b="0" i="0" dirty="0">
                <a:solidFill>
                  <a:srgbClr val="000000"/>
                </a:solidFill>
                <a:effectLst/>
                <a:latin typeface="Arial" panose="020B0604020202020204" pitchFamily="34" charset="0"/>
                <a:cs typeface="Arial" panose="020B0604020202020204" pitchFamily="34" charset="0"/>
              </a:rPr>
              <a:t>Realtors® strive to be resilient, compassionate and at the top of their game mentally and emotionally for their clients. </a:t>
            </a:r>
            <a:r>
              <a:rPr lang="en-US" dirty="0">
                <a:solidFill>
                  <a:srgbClr val="000000"/>
                </a:solidFill>
                <a:latin typeface="Arial" panose="020B0604020202020204" pitchFamily="34" charset="0"/>
                <a:cs typeface="Arial" panose="020B0604020202020204" pitchFamily="34" charset="0"/>
              </a:rPr>
              <a:t>They</a:t>
            </a:r>
            <a:r>
              <a:rPr lang="en-US" b="0" i="0" dirty="0">
                <a:solidFill>
                  <a:srgbClr val="000000"/>
                </a:solidFill>
                <a:effectLst/>
                <a:latin typeface="Arial" panose="020B0604020202020204" pitchFamily="34" charset="0"/>
                <a:cs typeface="Arial" panose="020B0604020202020204" pitchFamily="34" charset="0"/>
              </a:rPr>
              <a:t> do their best to appear unaffected by rejection, oblivious to judgment, unbothered by high expectations and ready for self-sacrifice. They're constantly chasing, attracting, seeking and hustling.</a:t>
            </a:r>
          </a:p>
          <a:p>
            <a:pPr algn="l" fontAlgn="base">
              <a:spcAft>
                <a:spcPts val="1125"/>
              </a:spcAft>
              <a:buNone/>
            </a:pPr>
            <a:r>
              <a:rPr lang="en-US" b="0" i="0" dirty="0">
                <a:solidFill>
                  <a:srgbClr val="000000"/>
                </a:solidFill>
                <a:effectLst/>
                <a:latin typeface="Arial" panose="020B0604020202020204" pitchFamily="34" charset="0"/>
                <a:cs typeface="Arial" panose="020B0604020202020204" pitchFamily="34" charset="0"/>
              </a:rPr>
              <a:t>Join this opportunity to come together through supportive discussions, exercises in self-awareness and techniques to manage the roller coaster of real estate.</a:t>
            </a:r>
          </a:p>
          <a:p>
            <a:pPr algn="l" fontAlgn="base">
              <a:spcAft>
                <a:spcPts val="1125"/>
              </a:spcAft>
            </a:pPr>
            <a:r>
              <a:rPr lang="en-US" b="0" i="0" dirty="0">
                <a:solidFill>
                  <a:srgbClr val="000000"/>
                </a:solidFill>
                <a:effectLst/>
                <a:latin typeface="Arial" panose="020B0604020202020204" pitchFamily="34" charset="0"/>
                <a:cs typeface="Arial" panose="020B0604020202020204" pitchFamily="34" charset="0"/>
                <a:hlinkClick r:id="rId3"/>
              </a:rPr>
              <a:t>Register for this session</a:t>
            </a:r>
            <a:r>
              <a:rPr lang="en-US" dirty="0">
                <a:solidFill>
                  <a:srgbClr val="000000"/>
                </a:solidFill>
                <a:latin typeface="Arial" panose="020B0604020202020204" pitchFamily="34" charset="0"/>
                <a:cs typeface="Arial" panose="020B0604020202020204" pitchFamily="34" charset="0"/>
              </a:rPr>
              <a:t> </a:t>
            </a:r>
            <a:r>
              <a:rPr lang="en-US" b="0" i="0" dirty="0">
                <a:solidFill>
                  <a:srgbClr val="000000"/>
                </a:solidFill>
                <a:effectLst/>
                <a:latin typeface="Arial" panose="020B0604020202020204" pitchFamily="34" charset="0"/>
                <a:cs typeface="Arial" panose="020B0604020202020204" pitchFamily="34" charset="0"/>
              </a:rPr>
              <a:t>on Wednesday, March 19, from 10-11:30am.</a:t>
            </a:r>
          </a:p>
        </p:txBody>
      </p:sp>
      <p:pic>
        <p:nvPicPr>
          <p:cNvPr id="6" name="Picture 5">
            <a:extLst>
              <a:ext uri="{FF2B5EF4-FFF2-40B4-BE49-F238E27FC236}">
                <a16:creationId xmlns:a16="http://schemas.microsoft.com/office/drawing/2014/main" id="{76FC5C6D-71CE-68A9-2FAF-4840E7DE44A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16676" y="4267200"/>
            <a:ext cx="8464638" cy="2488205"/>
          </a:xfrm>
          <a:prstGeom prst="rect">
            <a:avLst/>
          </a:prstGeom>
        </p:spPr>
      </p:pic>
    </p:spTree>
    <p:extLst>
      <p:ext uri="{BB962C8B-B14F-4D97-AF65-F5344CB8AC3E}">
        <p14:creationId xmlns:p14="http://schemas.microsoft.com/office/powerpoint/2010/main" val="4125951414"/>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362227-A262-7585-BBB3-C17F03C2F569}"/>
              </a:ext>
            </a:extLst>
          </p:cNvPr>
          <p:cNvSpPr>
            <a:spLocks noGrp="1"/>
          </p:cNvSpPr>
          <p:nvPr>
            <p:ph type="title"/>
          </p:nvPr>
        </p:nvSpPr>
        <p:spPr>
          <a:xfrm>
            <a:off x="4679005" y="513980"/>
            <a:ext cx="4083995" cy="1297115"/>
          </a:xfrm>
        </p:spPr>
        <p:txBody>
          <a:bodyPr vert="horz" lIns="91440" tIns="45720" rIns="91440" bIns="45720" rtlCol="0" anchor="t">
            <a:noAutofit/>
          </a:bodyPr>
          <a:lstStyle/>
          <a:p>
            <a:pPr algn="l" fontAlgn="base">
              <a:lnSpc>
                <a:spcPct val="90000"/>
              </a:lnSpc>
              <a:spcAft>
                <a:spcPts val="1125"/>
              </a:spcAft>
            </a:pPr>
            <a:r>
              <a:rPr lang="en-US" sz="2400" b="1" dirty="0">
                <a:solidFill>
                  <a:srgbClr val="1F023E"/>
                </a:solidFill>
                <a:effectLst/>
                <a:latin typeface="Arial" panose="020B0604020202020204" pitchFamily="34" charset="0"/>
                <a:ea typeface="Times New Roman" panose="02020603050405020304" pitchFamily="18" charset="0"/>
                <a:cs typeface="Arial" panose="020B0604020202020204" pitchFamily="34" charset="0"/>
              </a:rPr>
              <a:t>NAR accepting applications for 2026 committees</a:t>
            </a:r>
            <a:endParaRPr lang="en-US" sz="2400" b="1" i="0" kern="1200" dirty="0">
              <a:solidFill>
                <a:schemeClr val="tx2"/>
              </a:solidFill>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7730767-94CC-A7CC-6309-AFF62EF51F1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6047" y="2362200"/>
            <a:ext cx="4262492" cy="2397652"/>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9" y="-5977"/>
            <a:ext cx="467900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Box 7">
            <a:extLst>
              <a:ext uri="{FF2B5EF4-FFF2-40B4-BE49-F238E27FC236}">
                <a16:creationId xmlns:a16="http://schemas.microsoft.com/office/drawing/2014/main" id="{29D3C637-CD39-9454-EBF9-AA86D05D009A}"/>
              </a:ext>
            </a:extLst>
          </p:cNvPr>
          <p:cNvSpPr txBox="1"/>
          <p:nvPr/>
        </p:nvSpPr>
        <p:spPr>
          <a:xfrm>
            <a:off x="4619263" y="1811095"/>
            <a:ext cx="4321264" cy="4524315"/>
          </a:xfrm>
          <a:prstGeom prst="rect">
            <a:avLst/>
          </a:prstGeom>
          <a:noFill/>
        </p:spPr>
        <p:txBody>
          <a:bodyPr wrap="square" rtlCol="0">
            <a:spAutoFit/>
          </a:bodyPr>
          <a:lstStyle/>
          <a:p>
            <a:pPr marL="0" marR="0">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The National Association of Realtors® (NAR) Committee Application Portal is now open for all 2026 committees. Serving on a NAR committee allows members to influence NAR's policies, build leadership skills, expand networks, and enhance professional development.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r>
              <a:rPr lang="en-US" sz="1800" kern="100" dirty="0">
                <a:effectLst/>
                <a:latin typeface="Arial" panose="020B0604020202020204" pitchFamily="34" charset="0"/>
                <a:ea typeface="Aptos" panose="020B0004020202020204" pitchFamily="34" charset="0"/>
                <a:cs typeface="Times New Roman" panose="02020603050405020304" pitchFamily="18" charset="0"/>
              </a:rPr>
              <a:t>Committees help shape the direction of NAR and its policies. </a:t>
            </a:r>
          </a:p>
          <a:p>
            <a:pPr marL="0" marR="0"/>
            <a:endParaRPr lang="en-US" kern="100" dirty="0">
              <a:latin typeface="Arial" panose="020B0604020202020204" pitchFamily="34" charset="0"/>
              <a:ea typeface="Aptos" panose="020B0004020202020204" pitchFamily="34" charset="0"/>
              <a:cs typeface="Times New Roman" panose="02020603050405020304" pitchFamily="18" charset="0"/>
            </a:endParaRPr>
          </a:p>
          <a:p>
            <a:pPr marL="0" marR="0"/>
            <a:r>
              <a:rPr lang="en-US" sz="1800" kern="100" dirty="0">
                <a:effectLst/>
                <a:latin typeface="Arial" panose="020B0604020202020204" pitchFamily="34" charset="0"/>
                <a:ea typeface="Aptos" panose="020B0004020202020204" pitchFamily="34" charset="0"/>
                <a:cs typeface="Times New Roman" panose="02020603050405020304" pitchFamily="18" charset="0"/>
              </a:rPr>
              <a:t>Committees are the first place where ideas are discussed, and they bring recommendations forward to the Board of Directors for their vote and approval.</a:t>
            </a:r>
          </a:p>
          <a:p>
            <a:pPr marL="0" marR="0"/>
            <a:endParaRPr lang="en-US" kern="100" dirty="0">
              <a:latin typeface="Arial" panose="020B0604020202020204" pitchFamily="34" charset="0"/>
              <a:ea typeface="Aptos" panose="020B0004020202020204" pitchFamily="34" charset="0"/>
              <a:cs typeface="Times New Roman" panose="02020603050405020304" pitchFamily="18" charset="0"/>
            </a:endParaRPr>
          </a:p>
          <a:p>
            <a:pPr marL="0" marR="0"/>
            <a:r>
              <a:rPr lang="en-US" sz="1800" kern="100" dirty="0">
                <a:effectLst/>
                <a:latin typeface="Arial" panose="020B0604020202020204" pitchFamily="34" charset="0"/>
                <a:ea typeface="Aptos" panose="020B0004020202020204" pitchFamily="34" charset="0"/>
                <a:cs typeface="Times New Roman" panose="02020603050405020304" pitchFamily="18" charset="0"/>
                <a:hlinkClick r:id="rId4"/>
              </a:rPr>
              <a:t>Learn more and apply here</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01859720"/>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c 12">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133242" y="1149336"/>
            <a:ext cx="2987899" cy="2240924"/>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51489C74-E2E6-866B-35A7-7F35069B0A29}"/>
              </a:ext>
            </a:extLst>
          </p:cNvPr>
          <p:cNvSpPr>
            <a:spLocks noGrp="1"/>
          </p:cNvSpPr>
          <p:nvPr>
            <p:ph type="subTitle" idx="1"/>
          </p:nvPr>
        </p:nvSpPr>
        <p:spPr>
          <a:xfrm>
            <a:off x="669612" y="3849845"/>
            <a:ext cx="3319164" cy="1881751"/>
          </a:xfrm>
        </p:spPr>
        <p:txBody>
          <a:bodyPr>
            <a:normAutofit/>
          </a:bodyPr>
          <a:lstStyle/>
          <a:p>
            <a:pPr algn="l">
              <a:lnSpc>
                <a:spcPct val="90000"/>
              </a:lnSpc>
            </a:pPr>
            <a:r>
              <a:rPr lang="en-US" b="1" dirty="0">
                <a:solidFill>
                  <a:schemeClr val="bg1"/>
                </a:solidFill>
              </a:rPr>
              <a:t>Sign up for At Home With Diversity® course on March 25</a:t>
            </a:r>
          </a:p>
        </p:txBody>
      </p:sp>
      <p:sp>
        <p:nvSpPr>
          <p:cNvPr id="15" name="Oval 14">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1982" y="2130090"/>
            <a:ext cx="343368"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0404" y="3116072"/>
            <a:ext cx="3283596"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24798" y="1"/>
            <a:ext cx="315635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958B69B4-4B71-E06C-9DAE-3DC2453617F9}"/>
              </a:ext>
            </a:extLst>
          </p:cNvPr>
          <p:cNvPicPr>
            <a:picLocks noChangeAspect="1"/>
          </p:cNvPicPr>
          <p:nvPr/>
        </p:nvPicPr>
        <p:blipFill>
          <a:blip r:embed="rId2"/>
          <a:stretch>
            <a:fillRect/>
          </a:stretch>
        </p:blipFill>
        <p:spPr>
          <a:xfrm>
            <a:off x="5991351" y="4790720"/>
            <a:ext cx="3021702" cy="1231343"/>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sp>
        <p:nvSpPr>
          <p:cNvPr id="8" name="TextBox 7">
            <a:extLst>
              <a:ext uri="{FF2B5EF4-FFF2-40B4-BE49-F238E27FC236}">
                <a16:creationId xmlns:a16="http://schemas.microsoft.com/office/drawing/2014/main" id="{36577033-EDE7-EC80-476C-9551C72927D2}"/>
              </a:ext>
            </a:extLst>
          </p:cNvPr>
          <p:cNvSpPr txBox="1"/>
          <p:nvPr/>
        </p:nvSpPr>
        <p:spPr>
          <a:xfrm>
            <a:off x="4565004" y="93363"/>
            <a:ext cx="2590800" cy="3139321"/>
          </a:xfrm>
          <a:prstGeom prst="rect">
            <a:avLst/>
          </a:prstGeom>
          <a:noFill/>
        </p:spPr>
        <p:txBody>
          <a:bodyPr wrap="square">
            <a:spAutoFit/>
          </a:bodyPr>
          <a:lstStyle/>
          <a:p>
            <a:r>
              <a:rPr lang="en-US" sz="1600" dirty="0">
                <a:solidFill>
                  <a:srgbClr val="000000"/>
                </a:solidFill>
                <a:effectLst/>
                <a:latin typeface="Arial" panose="020B0604020202020204" pitchFamily="34" charset="0"/>
                <a:ea typeface="Aptos" panose="020B0004020202020204" pitchFamily="34" charset="0"/>
                <a:cs typeface="Arial" panose="020B0604020202020204" pitchFamily="34" charset="0"/>
              </a:rPr>
              <a:t>Register now and save $50 on your </a:t>
            </a:r>
            <a:r>
              <a:rPr lang="en-US" sz="1600" u="sng" dirty="0">
                <a:solidFill>
                  <a:srgbClr val="0068A5"/>
                </a:solidFill>
                <a:effectLst/>
                <a:latin typeface="Arial" panose="020B0604020202020204" pitchFamily="34" charset="0"/>
                <a:ea typeface="Aptos" panose="020B0004020202020204" pitchFamily="34" charset="0"/>
                <a:cs typeface="Arial" panose="020B0604020202020204" pitchFamily="34" charset="0"/>
                <a:hlinkClick r:id="rId3"/>
              </a:rPr>
              <a:t>At Home With Diversity® (AHWD)</a:t>
            </a:r>
            <a:r>
              <a:rPr lang="en-US" sz="1600" dirty="0">
                <a:solidFill>
                  <a:srgbClr val="000000"/>
                </a:solidFill>
                <a:effectLst/>
                <a:latin typeface="Arial" panose="020B0604020202020204" pitchFamily="34" charset="0"/>
                <a:ea typeface="Aptos" panose="020B0004020202020204" pitchFamily="34" charset="0"/>
                <a:cs typeface="Arial" panose="020B0604020202020204" pitchFamily="34" charset="0"/>
              </a:rPr>
              <a:t> certification course on Tuesday, March 25. Earn your certification and gain tools to thrive in today’s diverse real estate market. </a:t>
            </a:r>
            <a:endParaRPr lang="en-US" sz="1600" dirty="0">
              <a:solidFill>
                <a:srgbClr val="000000"/>
              </a:solidFill>
              <a:latin typeface="Arial" panose="020B0604020202020204" pitchFamily="34" charset="0"/>
              <a:ea typeface="Aptos" panose="020B0004020202020204" pitchFamily="34" charset="0"/>
              <a:cs typeface="Arial" panose="020B0604020202020204" pitchFamily="34" charset="0"/>
            </a:endParaRPr>
          </a:p>
          <a:p>
            <a:endParaRPr lang="en-US" sz="6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r>
              <a:rPr lang="en-US" sz="1600" dirty="0">
                <a:solidFill>
                  <a:srgbClr val="000000"/>
                </a:solidFill>
                <a:effectLst/>
                <a:latin typeface="Arial" panose="020B0604020202020204" pitchFamily="34" charset="0"/>
                <a:ea typeface="Aptos" panose="020B0004020202020204" pitchFamily="34" charset="0"/>
                <a:cs typeface="Arial" panose="020B0604020202020204" pitchFamily="34" charset="0"/>
              </a:rPr>
              <a:t>This certification course satisfies the </a:t>
            </a:r>
            <a:r>
              <a:rPr lang="en-US" sz="1600" u="sng" dirty="0">
                <a:solidFill>
                  <a:srgbClr val="0068A5"/>
                </a:solidFill>
                <a:effectLst/>
                <a:latin typeface="Arial" panose="020B0604020202020204" pitchFamily="34" charset="0"/>
                <a:ea typeface="Aptos" panose="020B0004020202020204" pitchFamily="34" charset="0"/>
                <a:cs typeface="Arial" panose="020B0604020202020204" pitchFamily="34" charset="0"/>
                <a:hlinkClick r:id="rId4" tooltip="https://www.nar.realtor/about-nar/governing-documents/code-of-ethics/code-of-ethics-training/fair-housing-requirement"/>
              </a:rPr>
              <a:t>Fair Housing 2-hour training requirement</a:t>
            </a:r>
            <a:r>
              <a:rPr lang="en-US" sz="16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637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305265DC-CF6B-4AE8-B3F3-2A7A16374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37EA779C-87BF-454F-919D-A3DA98FD8A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59818"/>
            <a:ext cx="9144000" cy="757168"/>
            <a:chOff x="0" y="2959818"/>
            <a:chExt cx="12192000" cy="757168"/>
          </a:xfrm>
        </p:grpSpPr>
        <p:sp>
          <p:nvSpPr>
            <p:cNvPr id="52" name="Freeform: Shape 51">
              <a:extLst>
                <a:ext uri="{FF2B5EF4-FFF2-40B4-BE49-F238E27FC236}">
                  <a16:creationId xmlns:a16="http://schemas.microsoft.com/office/drawing/2014/main" id="{D8C2E702-9A3E-420B-81FC-693685CAF6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Shape 52">
              <a:extLst>
                <a:ext uri="{FF2B5EF4-FFF2-40B4-BE49-F238E27FC236}">
                  <a16:creationId xmlns:a16="http://schemas.microsoft.com/office/drawing/2014/main" id="{6AA40418-2F7D-4A2A-84C0-1A72B0307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Title 4">
            <a:extLst>
              <a:ext uri="{FF2B5EF4-FFF2-40B4-BE49-F238E27FC236}">
                <a16:creationId xmlns:a16="http://schemas.microsoft.com/office/drawing/2014/main" id="{1D763A76-A939-8FB3-0A9D-81D9C458EF75}"/>
              </a:ext>
            </a:extLst>
          </p:cNvPr>
          <p:cNvSpPr>
            <a:spLocks noGrp="1"/>
          </p:cNvSpPr>
          <p:nvPr>
            <p:ph type="title"/>
          </p:nvPr>
        </p:nvSpPr>
        <p:spPr>
          <a:xfrm>
            <a:off x="457200" y="762000"/>
            <a:ext cx="8229600" cy="1143000"/>
          </a:xfrm>
        </p:spPr>
        <p:txBody>
          <a:bodyPr>
            <a:normAutofit/>
          </a:bodyPr>
          <a:lstStyle/>
          <a:p>
            <a:r>
              <a:rPr lang="en-US" sz="2800" b="1" dirty="0">
                <a:solidFill>
                  <a:schemeClr val="bg1"/>
                </a:solidFill>
                <a:latin typeface="Arial" panose="020B0604020202020204" pitchFamily="34" charset="0"/>
                <a:cs typeface="Arial" panose="020B0604020202020204" pitchFamily="34" charset="0"/>
              </a:rPr>
              <a:t>Fair Housing/Anti-Bias Training and Code of Ethics: what members should know</a:t>
            </a:r>
          </a:p>
        </p:txBody>
      </p:sp>
      <p:sp>
        <p:nvSpPr>
          <p:cNvPr id="8" name="TextBox 7">
            <a:extLst>
              <a:ext uri="{FF2B5EF4-FFF2-40B4-BE49-F238E27FC236}">
                <a16:creationId xmlns:a16="http://schemas.microsoft.com/office/drawing/2014/main" id="{32976CFA-EEA4-9B4F-856F-9D1639AC66DC}"/>
              </a:ext>
            </a:extLst>
          </p:cNvPr>
          <p:cNvSpPr txBox="1"/>
          <p:nvPr/>
        </p:nvSpPr>
        <p:spPr>
          <a:xfrm>
            <a:off x="114300" y="3699242"/>
            <a:ext cx="8915400" cy="3139321"/>
          </a:xfrm>
          <a:prstGeom prst="rect">
            <a:avLst/>
          </a:prstGeom>
          <a:noFill/>
        </p:spPr>
        <p:txBody>
          <a:bodyPr wrap="square">
            <a:spAutoFit/>
          </a:bodyPr>
          <a:lstStyle/>
          <a:p>
            <a:r>
              <a:rPr lang="en-US" dirty="0">
                <a:solidFill>
                  <a:schemeClr val="bg1"/>
                </a:solidFill>
                <a:highlight>
                  <a:srgbClr val="000000"/>
                </a:highlight>
                <a:latin typeface="Arial" panose="020B0604020202020204" pitchFamily="34" charset="0"/>
                <a:cs typeface="Arial" panose="020B0604020202020204" pitchFamily="34" charset="0"/>
              </a:rPr>
              <a:t>Starting in 2025, Realtors® are required to complete Fair Housing/Anti-Bias Training upon becoming a member, and every three years thereafter, coinciding with the Code of Ethics training timeline. This requirement is in addition to the Code of Ethics training. Qualified training must be not less than two hours of instructional time. The training must meet specific learning objectives and criteria established by the National Association of REALTORS®.</a:t>
            </a:r>
          </a:p>
          <a:p>
            <a:r>
              <a:rPr lang="en-US" dirty="0">
                <a:solidFill>
                  <a:schemeClr val="bg1"/>
                </a:solidFill>
                <a:highlight>
                  <a:srgbClr val="000000"/>
                </a:highlight>
                <a:latin typeface="Arial" panose="020B0604020202020204" pitchFamily="34" charset="0"/>
                <a:cs typeface="Arial" panose="020B0604020202020204" pitchFamily="34" charset="0"/>
              </a:rPr>
              <a:t>The current three-year compliance period for both REALTORS® Code of Ethics </a:t>
            </a:r>
            <a:r>
              <a:rPr lang="en-US" u="sng" dirty="0">
                <a:solidFill>
                  <a:schemeClr val="bg1"/>
                </a:solidFill>
                <a:highlight>
                  <a:srgbClr val="000000"/>
                </a:highlight>
                <a:latin typeface="Arial" panose="020B0604020202020204" pitchFamily="34" charset="0"/>
                <a:cs typeface="Arial" panose="020B0604020202020204" pitchFamily="34" charset="0"/>
              </a:rPr>
              <a:t>and</a:t>
            </a:r>
            <a:r>
              <a:rPr lang="en-US" dirty="0">
                <a:solidFill>
                  <a:schemeClr val="bg1"/>
                </a:solidFill>
                <a:highlight>
                  <a:srgbClr val="000000"/>
                </a:highlight>
                <a:latin typeface="Arial" panose="020B0604020202020204" pitchFamily="34" charset="0"/>
                <a:cs typeface="Arial" panose="020B0604020202020204" pitchFamily="34" charset="0"/>
              </a:rPr>
              <a:t> Fair Housing/Anti-Bias Training is January 1, 2025 – December 31, 2027.</a:t>
            </a:r>
          </a:p>
          <a:p>
            <a:endParaRPr lang="en-US" dirty="0">
              <a:solidFill>
                <a:schemeClr val="bg1"/>
              </a:solidFill>
              <a:highlight>
                <a:srgbClr val="000000"/>
              </a:highlight>
              <a:latin typeface="Arial" panose="020B0604020202020204" pitchFamily="34" charset="0"/>
              <a:cs typeface="Arial" panose="020B0604020202020204" pitchFamily="34" charset="0"/>
            </a:endParaRPr>
          </a:p>
          <a:p>
            <a:r>
              <a:rPr lang="en-US" dirty="0">
                <a:solidFill>
                  <a:srgbClr val="3399FF"/>
                </a:solidFill>
                <a:highlight>
                  <a:srgbClr val="000000"/>
                </a:highligh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Find more information and approved options to meet the new Fair Housing requirement here.</a:t>
            </a:r>
            <a:endParaRPr lang="en-US" dirty="0">
              <a:solidFill>
                <a:srgbClr val="3399FF"/>
              </a:solidFill>
              <a:highlight>
                <a:srgbClr val="0000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2737336"/>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4" name="Freeform: Shape 13">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2" name="Picture 1">
            <a:extLst>
              <a:ext uri="{FF2B5EF4-FFF2-40B4-BE49-F238E27FC236}">
                <a16:creationId xmlns:a16="http://schemas.microsoft.com/office/drawing/2014/main" id="{E4C21094-991D-4300-AA0F-9F23126B7A69}"/>
              </a:ext>
            </a:extLst>
          </p:cNvPr>
          <p:cNvPicPr>
            <a:picLocks noChangeAspect="1"/>
          </p:cNvPicPr>
          <p:nvPr/>
        </p:nvPicPr>
        <p:blipFill>
          <a:blip r:embed="rId3"/>
          <a:stretch>
            <a:fillRect/>
          </a:stretch>
        </p:blipFill>
        <p:spPr>
          <a:xfrm>
            <a:off x="1818856" y="844906"/>
            <a:ext cx="5421465" cy="949401"/>
          </a:xfrm>
          <a:prstGeom prst="rect">
            <a:avLst/>
          </a:prstGeom>
        </p:spPr>
      </p:pic>
      <p:pic>
        <p:nvPicPr>
          <p:cNvPr id="5" name="Picture 4">
            <a:hlinkClick r:id="rId4"/>
            <a:extLst>
              <a:ext uri="{FF2B5EF4-FFF2-40B4-BE49-F238E27FC236}">
                <a16:creationId xmlns:a16="http://schemas.microsoft.com/office/drawing/2014/main" id="{034373EE-7854-4EA5-A86E-2E876BAEBB3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48230" y="2670124"/>
            <a:ext cx="4247539" cy="1472092"/>
          </a:xfrm>
          <a:prstGeom prst="rect">
            <a:avLst/>
          </a:prstGeom>
        </p:spPr>
      </p:pic>
      <p:sp>
        <p:nvSpPr>
          <p:cNvPr id="3" name="TextBox 2">
            <a:extLst>
              <a:ext uri="{FF2B5EF4-FFF2-40B4-BE49-F238E27FC236}">
                <a16:creationId xmlns:a16="http://schemas.microsoft.com/office/drawing/2014/main" id="{D8ED340A-0E8A-4E64-A0E6-1D19F67B2EEF}"/>
              </a:ext>
            </a:extLst>
          </p:cNvPr>
          <p:cNvSpPr txBox="1"/>
          <p:nvPr/>
        </p:nvSpPr>
        <p:spPr>
          <a:xfrm>
            <a:off x="2113338" y="5018034"/>
            <a:ext cx="4832503" cy="600164"/>
          </a:xfrm>
          <a:prstGeom prst="rect">
            <a:avLst/>
          </a:prstGeom>
          <a:noFill/>
        </p:spPr>
        <p:txBody>
          <a:bodyPr wrap="square" rtlCol="0">
            <a:spAutoFit/>
          </a:bodyPr>
          <a:lstStyle/>
          <a:p>
            <a:pPr algn="ctr" defTabSz="640080">
              <a:spcAft>
                <a:spcPts val="600"/>
              </a:spcAft>
            </a:pPr>
            <a:r>
              <a:rPr lang="en-US" sz="1400" kern="1200">
                <a:solidFill>
                  <a:schemeClr val="tx1"/>
                </a:solidFill>
                <a:latin typeface="+mn-lt"/>
                <a:ea typeface="+mn-ea"/>
                <a:cs typeface="+mn-cs"/>
                <a:hlinkClick r:id="rId6"/>
              </a:rPr>
              <a:t>Click here to see the latest Twin Cities housing statistics </a:t>
            </a:r>
            <a:endParaRPr lang="en-US" sz="1400" kern="1200">
              <a:solidFill>
                <a:schemeClr val="tx1"/>
              </a:solidFill>
              <a:latin typeface="+mn-lt"/>
              <a:ea typeface="+mn-ea"/>
              <a:cs typeface="+mn-cs"/>
            </a:endParaRPr>
          </a:p>
          <a:p>
            <a:pPr algn="ctr" defTabSz="640080">
              <a:spcAft>
                <a:spcPts val="600"/>
              </a:spcAft>
            </a:pPr>
            <a:r>
              <a:rPr lang="en-US" sz="1400" kern="1200">
                <a:solidFill>
                  <a:schemeClr val="tx1"/>
                </a:solidFill>
                <a:latin typeface="+mn-lt"/>
                <a:ea typeface="+mn-ea"/>
                <a:cs typeface="+mn-cs"/>
              </a:rPr>
              <a:t>(also available on SPAAR’s website under </a:t>
            </a:r>
            <a:r>
              <a:rPr lang="en-US" sz="1400" kern="1200">
                <a:solidFill>
                  <a:schemeClr val="tx1"/>
                </a:solidFill>
                <a:latin typeface="+mn-lt"/>
                <a:ea typeface="+mn-ea"/>
                <a:cs typeface="+mn-cs"/>
                <a:hlinkClick r:id="rId7"/>
              </a:rPr>
              <a:t>News &amp; Statistics</a:t>
            </a:r>
            <a:r>
              <a:rPr lang="en-US" sz="1400" kern="1200">
                <a:solidFill>
                  <a:schemeClr val="tx1"/>
                </a:solidFill>
                <a:latin typeface="+mn-lt"/>
                <a:ea typeface="+mn-ea"/>
                <a:cs typeface="+mn-cs"/>
              </a:rPr>
              <a:t>).</a:t>
            </a:r>
            <a:endParaRPr lang="en-US" sz="2000"/>
          </a:p>
        </p:txBody>
      </p:sp>
    </p:spTree>
    <p:extLst>
      <p:ext uri="{BB962C8B-B14F-4D97-AF65-F5344CB8AC3E}">
        <p14:creationId xmlns:p14="http://schemas.microsoft.com/office/powerpoint/2010/main" val="2929121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F0C6DF-5678-4107-B09C-B078E4DFDD8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513482" y="1143002"/>
            <a:ext cx="3200399" cy="1828798"/>
          </a:xfrm>
          <a:prstGeom prst="rect">
            <a:avLst/>
          </a:prstGeom>
        </p:spPr>
      </p:pic>
      <p:pic>
        <p:nvPicPr>
          <p:cNvPr id="3" name="Picture 2">
            <a:extLst>
              <a:ext uri="{FF2B5EF4-FFF2-40B4-BE49-F238E27FC236}">
                <a16:creationId xmlns:a16="http://schemas.microsoft.com/office/drawing/2014/main" id="{6DF0152F-5892-4444-ADF2-F5BD10762C9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13483" y="4141008"/>
            <a:ext cx="3200677" cy="1623298"/>
          </a:xfrm>
          <a:prstGeom prst="rect">
            <a:avLst/>
          </a:prstGeom>
        </p:spPr>
      </p:pic>
      <p:sp>
        <p:nvSpPr>
          <p:cNvPr id="4" name="TextBox 3">
            <a:extLst>
              <a:ext uri="{FF2B5EF4-FFF2-40B4-BE49-F238E27FC236}">
                <a16:creationId xmlns:a16="http://schemas.microsoft.com/office/drawing/2014/main" id="{EAF575EC-A12C-46DF-879D-AA8905801A90}"/>
              </a:ext>
            </a:extLst>
          </p:cNvPr>
          <p:cNvSpPr txBox="1"/>
          <p:nvPr/>
        </p:nvSpPr>
        <p:spPr>
          <a:xfrm>
            <a:off x="228600" y="271150"/>
            <a:ext cx="5159000" cy="5878532"/>
          </a:xfrm>
          <a:prstGeom prst="rect">
            <a:avLst/>
          </a:prstGeom>
          <a:noFill/>
        </p:spPr>
        <p:txBody>
          <a:bodyPr wrap="square" rtlCol="0">
            <a:spAutoFit/>
          </a:bodyPr>
          <a:lstStyle/>
          <a:p>
            <a:r>
              <a:rPr lang="en-US" sz="2800" b="1" dirty="0">
                <a:solidFill>
                  <a:schemeClr val="tx2">
                    <a:lumMod val="75000"/>
                  </a:schemeClr>
                </a:solidFill>
              </a:rPr>
              <a:t>Are you receiving SPAAR’s weekly newsletters? </a:t>
            </a:r>
          </a:p>
          <a:p>
            <a:endParaRPr lang="en-US" sz="1200" dirty="0">
              <a:solidFill>
                <a:schemeClr val="tx2">
                  <a:lumMod val="75000"/>
                </a:schemeClr>
              </a:solidFill>
            </a:endParaRPr>
          </a:p>
          <a:p>
            <a:r>
              <a:rPr lang="en-US" sz="2800" dirty="0">
                <a:solidFill>
                  <a:schemeClr val="tx2">
                    <a:lumMod val="75000"/>
                  </a:schemeClr>
                </a:solidFill>
              </a:rPr>
              <a:t>If not, email </a:t>
            </a:r>
            <a:r>
              <a:rPr lang="en-US" sz="2800" b="1" dirty="0">
                <a:solidFill>
                  <a:schemeClr val="tx2">
                    <a:lumMod val="75000"/>
                  </a:schemeClr>
                </a:solidFill>
                <a:hlinkClick r:id="rId4">
                  <a:extLst>
                    <a:ext uri="{A12FA001-AC4F-418D-AE19-62706E023703}">
                      <ahyp:hlinkClr xmlns:ahyp="http://schemas.microsoft.com/office/drawing/2018/hyperlinkcolor" val="tx"/>
                    </a:ext>
                  </a:extLst>
                </a:hlinkClick>
              </a:rPr>
              <a:t>spaar@spaar.com</a:t>
            </a:r>
            <a:r>
              <a:rPr lang="en-US" sz="2800" b="1" dirty="0">
                <a:solidFill>
                  <a:schemeClr val="tx2">
                    <a:lumMod val="75000"/>
                  </a:schemeClr>
                </a:solidFill>
              </a:rPr>
              <a:t> </a:t>
            </a:r>
          </a:p>
          <a:p>
            <a:r>
              <a:rPr lang="en-US" sz="2800" dirty="0">
                <a:solidFill>
                  <a:schemeClr val="tx2">
                    <a:lumMod val="75000"/>
                  </a:schemeClr>
                </a:solidFill>
              </a:rPr>
              <a:t>to be sure you’re receiving </a:t>
            </a:r>
          </a:p>
          <a:p>
            <a:r>
              <a:rPr lang="en-US" sz="2800" b="1" dirty="0" err="1">
                <a:solidFill>
                  <a:schemeClr val="tx2">
                    <a:lumMod val="75000"/>
                  </a:schemeClr>
                </a:solidFill>
              </a:rPr>
              <a:t>eNews</a:t>
            </a:r>
            <a:r>
              <a:rPr lang="en-US" sz="2800" dirty="0">
                <a:solidFill>
                  <a:schemeClr val="tx2">
                    <a:lumMod val="75000"/>
                  </a:schemeClr>
                </a:solidFill>
              </a:rPr>
              <a:t> on Mondays and </a:t>
            </a:r>
            <a:r>
              <a:rPr lang="en-US" sz="2800" b="1">
                <a:solidFill>
                  <a:schemeClr val="tx2">
                    <a:lumMod val="75000"/>
                  </a:schemeClr>
                </a:solidFill>
              </a:rPr>
              <a:t>Education </a:t>
            </a:r>
            <a:r>
              <a:rPr lang="en-US" sz="2800">
                <a:solidFill>
                  <a:schemeClr val="tx2">
                    <a:lumMod val="75000"/>
                  </a:schemeClr>
                </a:solidFill>
              </a:rPr>
              <a:t>updates </a:t>
            </a:r>
            <a:r>
              <a:rPr lang="en-US" sz="2800" dirty="0">
                <a:solidFill>
                  <a:schemeClr val="tx2">
                    <a:lumMod val="75000"/>
                  </a:schemeClr>
                </a:solidFill>
              </a:rPr>
              <a:t>on Thursdays.</a:t>
            </a:r>
          </a:p>
          <a:p>
            <a:endParaRPr lang="en-US" sz="2800" dirty="0">
              <a:solidFill>
                <a:schemeClr val="tx2">
                  <a:lumMod val="75000"/>
                </a:schemeClr>
              </a:solidFill>
            </a:endParaRPr>
          </a:p>
          <a:p>
            <a:endParaRPr lang="en-US" sz="2800" dirty="0">
              <a:solidFill>
                <a:schemeClr val="tx2">
                  <a:lumMod val="75000"/>
                </a:schemeClr>
              </a:solidFill>
            </a:endParaRPr>
          </a:p>
          <a:p>
            <a:r>
              <a:rPr lang="en-US" sz="2800" dirty="0"/>
              <a:t>Keep up to date on SPAAR information and events at </a:t>
            </a:r>
            <a:r>
              <a:rPr lang="en-US" sz="2800" dirty="0">
                <a:hlinkClick r:id="rId5"/>
              </a:rPr>
              <a:t>www.spaar.com </a:t>
            </a:r>
            <a:r>
              <a:rPr lang="en-US" sz="2800" dirty="0"/>
              <a:t>and on social media: Facebook, Instagram, Twitter and LinkedIn.</a:t>
            </a:r>
            <a:endParaRPr lang="en-US" sz="2800" dirty="0">
              <a:solidFill>
                <a:schemeClr val="tx2">
                  <a:lumMod val="75000"/>
                </a:schemeClr>
              </a:solidFill>
            </a:endParaRPr>
          </a:p>
        </p:txBody>
      </p:sp>
      <p:pic>
        <p:nvPicPr>
          <p:cNvPr id="7" name="Picture 6">
            <a:extLst>
              <a:ext uri="{FF2B5EF4-FFF2-40B4-BE49-F238E27FC236}">
                <a16:creationId xmlns:a16="http://schemas.microsoft.com/office/drawing/2014/main" id="{6898E5CB-AAC6-463B-AAAA-13823979405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303076" y="711631"/>
            <a:ext cx="3632202" cy="2043113"/>
          </a:xfrm>
          <a:prstGeom prst="rect">
            <a:avLst/>
          </a:prstGeom>
        </p:spPr>
      </p:pic>
    </p:spTree>
    <p:extLst>
      <p:ext uri="{BB962C8B-B14F-4D97-AF65-F5344CB8AC3E}">
        <p14:creationId xmlns:p14="http://schemas.microsoft.com/office/powerpoint/2010/main" val="3536687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30712</TotalTime>
  <Words>560</Words>
  <Application>Microsoft Office PowerPoint</Application>
  <PresentationFormat>On-screen Show (4:3)</PresentationFormat>
  <Paragraphs>37</Paragraphs>
  <Slides>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Aptos</vt:lpstr>
      <vt:lpstr>Arial</vt:lpstr>
      <vt:lpstr>Calibri</vt:lpstr>
      <vt:lpstr>Office Theme</vt:lpstr>
      <vt:lpstr> Check out upcoming happenings at SPAAR   </vt:lpstr>
      <vt:lpstr>Members welcome at Mental Wellness session on March 19: there’s still time to participate</vt:lpstr>
      <vt:lpstr>NAR accepting applications for 2026 committees</vt:lpstr>
      <vt:lpstr>PowerPoint Presentation</vt:lpstr>
      <vt:lpstr>Fair Housing/Anti-Bias Training and Code of Ethics: what members should know</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Kovacich</dc:creator>
  <cp:lastModifiedBy>Jennifer Kovacich</cp:lastModifiedBy>
  <cp:revision>344</cp:revision>
  <dcterms:created xsi:type="dcterms:W3CDTF">2021-02-06T20:58:33Z</dcterms:created>
  <dcterms:modified xsi:type="dcterms:W3CDTF">2025-03-14T20:49:23Z</dcterms:modified>
</cp:coreProperties>
</file>