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59" r:id="rId2"/>
    <p:sldId id="455" r:id="rId3"/>
    <p:sldId id="458" r:id="rId4"/>
    <p:sldId id="461" r:id="rId5"/>
    <p:sldId id="460"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9"/>
            <p14:sldId id="455"/>
            <p14:sldId id="458"/>
            <p14:sldId id="461"/>
            <p14:sldId id="460"/>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AA"/>
    <a:srgbClr val="CE46B4"/>
    <a:srgbClr val="3399FF"/>
    <a:srgbClr val="67B595"/>
    <a:srgbClr val="C96009"/>
    <a:srgbClr val="FF6600"/>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10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1/5/2025</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1/5/2025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62749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4576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134317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aar@spaar.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intercarnival.com/event/king-boreas-grand-day-para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spaar@spaar.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paar@spaa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spaar@spaa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spaar.com/news-statistics/"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10.jpe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304800" y="3479802"/>
            <a:ext cx="2544301" cy="2452687"/>
          </a:xfrm>
        </p:spPr>
        <p:txBody>
          <a:bodyPr vert="horz" lIns="91440" tIns="45720" rIns="91440" bIns="45720" rtlCol="0" anchor="ctr">
            <a:normAutofit fontScale="90000"/>
          </a:bodyPr>
          <a:lstStyle/>
          <a:p>
            <a:pPr algn="l" fontAlgn="base">
              <a:lnSpc>
                <a:spcPct val="90000"/>
              </a:lnSpc>
            </a:pPr>
            <a:br>
              <a:rPr lang="en-US" sz="1900" b="1" dirty="0"/>
            </a:br>
            <a:br>
              <a:rPr lang="en-US" sz="1900" dirty="0"/>
            </a:br>
            <a:r>
              <a:rPr lang="en-US" sz="3100" b="1" dirty="0">
                <a:solidFill>
                  <a:srgbClr val="002060"/>
                </a:solidFill>
                <a:latin typeface="Arial" panose="020B0604020202020204" pitchFamily="34" charset="0"/>
                <a:cs typeface="Arial" panose="020B0604020202020204" pitchFamily="34" charset="0"/>
              </a:rPr>
              <a:t>Join SPAAR for the Winter Carnival Grande Day Parade</a:t>
            </a:r>
            <a:br>
              <a:rPr lang="en-US" sz="1900" b="1" dirty="0"/>
            </a:br>
            <a:br>
              <a:rPr lang="en-US" sz="1900" b="1" dirty="0"/>
            </a:br>
            <a:br>
              <a:rPr lang="en-US" sz="1900" b="1" dirty="0"/>
            </a:br>
            <a:br>
              <a:rPr lang="en-US" sz="1900" b="1" dirty="0"/>
            </a:br>
            <a:endParaRPr lang="en-US" sz="1900" b="1" i="0" dirty="0">
              <a:effectLst/>
            </a:endParaRPr>
          </a:p>
        </p:txBody>
      </p:sp>
      <p:sp>
        <p:nvSpPr>
          <p:cNvPr id="5" name="TextBox 4">
            <a:extLst>
              <a:ext uri="{FF2B5EF4-FFF2-40B4-BE49-F238E27FC236}">
                <a16:creationId xmlns:a16="http://schemas.microsoft.com/office/drawing/2014/main" id="{4F3BA011-96EF-CD51-5095-5EEB496D528E}"/>
              </a:ext>
            </a:extLst>
          </p:cNvPr>
          <p:cNvSpPr txBox="1"/>
          <p:nvPr/>
        </p:nvSpPr>
        <p:spPr>
          <a:xfrm>
            <a:off x="2905976" y="3317876"/>
            <a:ext cx="5938975" cy="2776537"/>
          </a:xfrm>
          <a:prstGeom prst="rect">
            <a:avLst/>
          </a:prstGeom>
        </p:spPr>
        <p:txBody>
          <a:bodyPr vert="horz" lIns="91440" tIns="45720" rIns="91440" bIns="45720" rtlCol="0" anchor="ctr">
            <a:normAutofit fontScale="92500" lnSpcReduction="20000"/>
          </a:bodyPr>
          <a:lstStyle/>
          <a:p>
            <a:r>
              <a:rPr lang="en-US">
                <a:latin typeface="Arial" panose="020B0604020202020204" pitchFamily="34" charset="0"/>
                <a:cs typeface="Arial" panose="020B0604020202020204" pitchFamily="34" charset="0"/>
              </a:rPr>
              <a:t>Walk </a:t>
            </a:r>
            <a:r>
              <a:rPr lang="en-US" dirty="0">
                <a:latin typeface="Arial" panose="020B0604020202020204" pitchFamily="34" charset="0"/>
                <a:cs typeface="Arial" panose="020B0604020202020204" pitchFamily="34" charset="0"/>
              </a:rPr>
              <a:t>in the Winter Carnival Grande Day Parade with other SPAAR members to share your Realtor® pride and support for Saint Paul on Saturday, January 25, starting at 2pm.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Sign up by emailing </a:t>
            </a:r>
            <a:r>
              <a:rPr lang="en-US" dirty="0">
                <a:latin typeface="Arial" panose="020B0604020202020204" pitchFamily="34" charset="0"/>
                <a:cs typeface="Arial" panose="020B0604020202020204" pitchFamily="34" charset="0"/>
                <a:hlinkClick r:id="rId3"/>
              </a:rPr>
              <a:t>spaar@spaar.com</a:t>
            </a:r>
            <a:r>
              <a:rPr lang="en-US" dirty="0">
                <a:latin typeface="Arial" panose="020B0604020202020204" pitchFamily="34" charset="0"/>
                <a:cs typeface="Arial" panose="020B0604020202020204" pitchFamily="34" charset="0"/>
              </a:rPr>
              <a:t>, and more details will be shared with participants prior to the event. </a:t>
            </a:r>
            <a:r>
              <a:rPr lang="en-US" dirty="0">
                <a:latin typeface="Arial" panose="020B0604020202020204" pitchFamily="34" charset="0"/>
                <a:cs typeface="Arial" panose="020B0604020202020204" pitchFamily="34" charset="0"/>
                <a:hlinkClick r:id="rId4"/>
              </a:rPr>
              <a:t>Read about the King Boreas Grande Day Parade here</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Fun fact: Did you know both SPAAR and the Saint Paul Winter Carnival came to be in 1886! In fact, the Saint Paul Winter Carnival is the oldest winter festival in the United States.</a:t>
            </a:r>
          </a:p>
        </p:txBody>
      </p:sp>
      <p:pic>
        <p:nvPicPr>
          <p:cNvPr id="4" name="Picture 3">
            <a:extLst>
              <a:ext uri="{FF2B5EF4-FFF2-40B4-BE49-F238E27FC236}">
                <a16:creationId xmlns:a16="http://schemas.microsoft.com/office/drawing/2014/main" id="{981151EA-F00A-032A-7BD7-A2CC852DFAAD}"/>
              </a:ext>
            </a:extLst>
          </p:cNvPr>
          <p:cNvPicPr>
            <a:picLocks noChangeAspect="1"/>
          </p:cNvPicPr>
          <p:nvPr/>
        </p:nvPicPr>
        <p:blipFill>
          <a:blip r:embed="rId5"/>
          <a:stretch>
            <a:fillRect/>
          </a:stretch>
        </p:blipFill>
        <p:spPr>
          <a:xfrm>
            <a:off x="0" y="0"/>
            <a:ext cx="9144000" cy="2692399"/>
          </a:xfrm>
          <a:prstGeom prst="rect">
            <a:avLst/>
          </a:prstGeom>
        </p:spPr>
      </p:pic>
    </p:spTree>
    <p:extLst>
      <p:ext uri="{BB962C8B-B14F-4D97-AF65-F5344CB8AC3E}">
        <p14:creationId xmlns:p14="http://schemas.microsoft.com/office/powerpoint/2010/main" val="595034785"/>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563D3-D581-7620-7B1E-A43374E25031}"/>
              </a:ext>
            </a:extLst>
          </p:cNvPr>
          <p:cNvSpPr>
            <a:spLocks noGrp="1"/>
          </p:cNvSpPr>
          <p:nvPr>
            <p:ph type="title"/>
          </p:nvPr>
        </p:nvSpPr>
        <p:spPr>
          <a:xfrm>
            <a:off x="477441" y="4333551"/>
            <a:ext cx="3293268" cy="1907884"/>
          </a:xfrm>
        </p:spPr>
        <p:txBody>
          <a:bodyPr vert="horz" lIns="91440" tIns="45720" rIns="91440" bIns="45720" rtlCol="0" anchor="t">
            <a:normAutofit/>
          </a:bodyPr>
          <a:lstStyle/>
          <a:p>
            <a:pPr algn="l" fontAlgn="base">
              <a:lnSpc>
                <a:spcPct val="90000"/>
              </a:lnSpc>
            </a:pPr>
            <a:r>
              <a:rPr lang="en-US" sz="3500" b="1" dirty="0">
                <a:solidFill>
                  <a:schemeClr val="bg1"/>
                </a:solidFill>
              </a:rPr>
              <a:t>Bundle up: </a:t>
            </a:r>
            <a:br>
              <a:rPr lang="en-US" sz="3500" b="1" dirty="0">
                <a:solidFill>
                  <a:schemeClr val="bg1"/>
                </a:solidFill>
              </a:rPr>
            </a:br>
            <a:r>
              <a:rPr lang="en-US" sz="3500" b="1" dirty="0">
                <a:solidFill>
                  <a:schemeClr val="bg1"/>
                </a:solidFill>
              </a:rPr>
              <a:t>it’s cold outside!</a:t>
            </a:r>
            <a:endParaRPr lang="en-US" sz="3500" b="1" i="0" dirty="0">
              <a:solidFill>
                <a:schemeClr val="bg1"/>
              </a:solidFill>
              <a:effectLst/>
            </a:endParaRPr>
          </a:p>
        </p:txBody>
      </p:sp>
      <p:pic>
        <p:nvPicPr>
          <p:cNvPr id="7" name="Picture 6">
            <a:extLst>
              <a:ext uri="{FF2B5EF4-FFF2-40B4-BE49-F238E27FC236}">
                <a16:creationId xmlns:a16="http://schemas.microsoft.com/office/drawing/2014/main" id="{2CD8BE7B-E822-63A0-BC32-AC202EB0EFF6}"/>
              </a:ext>
            </a:extLst>
          </p:cNvPr>
          <p:cNvPicPr>
            <a:picLocks noChangeAspect="1"/>
          </p:cNvPicPr>
          <p:nvPr/>
        </p:nvPicPr>
        <p:blipFill>
          <a:blip r:embed="rId3">
            <a:extLst>
              <a:ext uri="{28A0092B-C50C-407E-A947-70E740481C1C}">
                <a14:useLocalDpi xmlns:a14="http://schemas.microsoft.com/office/drawing/2010/main" val="0"/>
              </a:ext>
            </a:extLst>
          </a:blip>
          <a:srcRect t="21094" b="10302"/>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51" name="Group 5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52" name="Freeform: Shape 5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25EC845B-B3C1-4877-9442-68161A612F46}"/>
              </a:ext>
            </a:extLst>
          </p:cNvPr>
          <p:cNvSpPr txBox="1"/>
          <p:nvPr/>
        </p:nvSpPr>
        <p:spPr>
          <a:xfrm>
            <a:off x="4248150" y="3810001"/>
            <a:ext cx="4269581" cy="2035942"/>
          </a:xfrm>
          <a:prstGeom prst="rect">
            <a:avLst/>
          </a:prstGeom>
        </p:spPr>
        <p:txBody>
          <a:bodyPr vert="horz" lIns="91440" tIns="45720" rIns="91440" bIns="45720" rtlCol="0">
            <a:noAutofit/>
          </a:bodyPr>
          <a:lstStyle/>
          <a:p>
            <a:pPr>
              <a:lnSpc>
                <a:spcPct val="90000"/>
              </a:lnSpc>
              <a:spcAft>
                <a:spcPts val="600"/>
              </a:spcAft>
            </a:pPr>
            <a:r>
              <a:rPr lang="en-US" dirty="0">
                <a:solidFill>
                  <a:schemeClr val="bg1">
                    <a:alpha val="80000"/>
                  </a:schemeClr>
                </a:solidFill>
                <a:latin typeface="Arial" panose="020B0604020202020204" pitchFamily="34" charset="0"/>
                <a:cs typeface="Arial" panose="020B0604020202020204" pitchFamily="34" charset="0"/>
              </a:rPr>
              <a:t>SPAAR is selling SPAAR-branded hat and scarf bundles in time for the Saint Paul Winter Carnival Grande Day Parade on January 25.</a:t>
            </a:r>
          </a:p>
          <a:p>
            <a:pPr indent="-228600">
              <a:lnSpc>
                <a:spcPct val="90000"/>
              </a:lnSpc>
              <a:spcAft>
                <a:spcPts val="600"/>
              </a:spcAft>
              <a:buFont typeface="Arial" panose="020B0604020202020204" pitchFamily="34" charset="0"/>
              <a:buChar char="•"/>
            </a:pPr>
            <a:endParaRPr lang="en-US" dirty="0">
              <a:solidFill>
                <a:schemeClr val="bg1">
                  <a:alpha val="80000"/>
                </a:schemeClr>
              </a:solidFill>
              <a:latin typeface="Arial" panose="020B0604020202020204" pitchFamily="34" charset="0"/>
              <a:cs typeface="Arial" panose="020B0604020202020204" pitchFamily="34" charset="0"/>
            </a:endParaRPr>
          </a:p>
          <a:p>
            <a:pPr>
              <a:lnSpc>
                <a:spcPct val="90000"/>
              </a:lnSpc>
              <a:spcAft>
                <a:spcPts val="600"/>
              </a:spcAft>
            </a:pPr>
            <a:r>
              <a:rPr lang="en-US" dirty="0">
                <a:solidFill>
                  <a:schemeClr val="bg1">
                    <a:alpha val="80000"/>
                  </a:schemeClr>
                </a:solidFill>
                <a:latin typeface="Arial" panose="020B0604020202020204" pitchFamily="34" charset="0"/>
                <a:cs typeface="Arial" panose="020B0604020202020204" pitchFamily="34" charset="0"/>
              </a:rPr>
              <a:t>The bundles are one-size fits all and $20 per set. Interested in purchasing one or more bundle? Email </a:t>
            </a:r>
            <a:r>
              <a:rPr lang="en-US" dirty="0">
                <a:solidFill>
                  <a:schemeClr val="bg1">
                    <a:alpha val="80000"/>
                  </a:schemeClr>
                </a:solidFill>
                <a:latin typeface="Arial" panose="020B0604020202020204" pitchFamily="34" charset="0"/>
                <a:cs typeface="Arial" panose="020B0604020202020204" pitchFamily="34" charset="0"/>
                <a:hlinkClick r:id="rId5"/>
              </a:rPr>
              <a:t>spaar@spaar.com</a:t>
            </a:r>
            <a:r>
              <a:rPr lang="en-US" dirty="0">
                <a:solidFill>
                  <a:schemeClr val="bg1">
                    <a:alpha val="80000"/>
                  </a:schemeClr>
                </a:solidFill>
                <a:latin typeface="Arial" panose="020B0604020202020204" pitchFamily="34" charset="0"/>
                <a:cs typeface="Arial" panose="020B0604020202020204" pitchFamily="34" charset="0"/>
              </a:rPr>
              <a:t>. Available while supplies last.</a:t>
            </a: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51183" y="252744"/>
            <a:ext cx="8229600" cy="585456"/>
          </a:xfrm>
        </p:spPr>
        <p:txBody>
          <a:bodyPr>
            <a:noAutofit/>
          </a:bodyPr>
          <a:lstStyle/>
          <a:p>
            <a:pPr algn="l" fontAlgn="base"/>
            <a:r>
              <a:rPr lang="en-US" sz="2400" b="1" dirty="0">
                <a:solidFill>
                  <a:srgbClr val="002060"/>
                </a:solidFill>
              </a:rPr>
              <a:t>SPAAR Toastmasters to launch Speechcraft on January 14</a:t>
            </a:r>
            <a:endParaRPr lang="en-US" sz="2400" b="1" i="0" dirty="0">
              <a:solidFill>
                <a:srgbClr val="002060"/>
              </a:solidFill>
              <a:effectLst/>
            </a:endParaRPr>
          </a:p>
        </p:txBody>
      </p:sp>
      <p:pic>
        <p:nvPicPr>
          <p:cNvPr id="7" name="Picture 6">
            <a:extLst>
              <a:ext uri="{FF2B5EF4-FFF2-40B4-BE49-F238E27FC236}">
                <a16:creationId xmlns:a16="http://schemas.microsoft.com/office/drawing/2014/main" id="{8098C40C-EBDE-B97A-BFAD-6203A6875F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2792" y="3847945"/>
            <a:ext cx="5351208" cy="3010055"/>
          </a:xfrm>
          <a:prstGeom prst="rect">
            <a:avLst/>
          </a:prstGeom>
        </p:spPr>
      </p:pic>
      <p:sp>
        <p:nvSpPr>
          <p:cNvPr id="4" name="TextBox 3">
            <a:extLst>
              <a:ext uri="{FF2B5EF4-FFF2-40B4-BE49-F238E27FC236}">
                <a16:creationId xmlns:a16="http://schemas.microsoft.com/office/drawing/2014/main" id="{7C3A7425-4669-C5E4-8562-55D6860943FB}"/>
              </a:ext>
            </a:extLst>
          </p:cNvPr>
          <p:cNvSpPr txBox="1"/>
          <p:nvPr/>
        </p:nvSpPr>
        <p:spPr>
          <a:xfrm>
            <a:off x="351183" y="991808"/>
            <a:ext cx="8441633" cy="2590453"/>
          </a:xfrm>
          <a:prstGeom prst="rect">
            <a:avLst/>
          </a:prstGeom>
          <a:noFill/>
        </p:spPr>
        <p:txBody>
          <a:bodyPr wrap="square" rtlCol="0">
            <a:spAutoFit/>
          </a:bodyPr>
          <a:lstStyle/>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SPAAR Toastmasters is introducing a condensed opportunity for members who want to gain public speaking skills and experience. Speechcraft is a consecutive six-session commitment, making it a good option for individuals who have a set goal and want repetitive practice in quick succession.</a:t>
            </a:r>
          </a:p>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Speechcraft will take place at SPAAR on the following Tuesdays:</a:t>
            </a:r>
          </a:p>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January 14, 21, 28 and February 4, 11 and 18. The first five sessions will be 2-3pm. The final session on February 18 will be held from 1-2pm, which is the regular SPAAR Toastmasters session.</a:t>
            </a:r>
          </a:p>
        </p:txBody>
      </p:sp>
      <p:sp>
        <p:nvSpPr>
          <p:cNvPr id="5" name="TextBox 4">
            <a:extLst>
              <a:ext uri="{FF2B5EF4-FFF2-40B4-BE49-F238E27FC236}">
                <a16:creationId xmlns:a16="http://schemas.microsoft.com/office/drawing/2014/main" id="{C6547721-5CA8-CDEB-0EB1-6CC3841A021E}"/>
              </a:ext>
            </a:extLst>
          </p:cNvPr>
          <p:cNvSpPr txBox="1"/>
          <p:nvPr/>
        </p:nvSpPr>
        <p:spPr>
          <a:xfrm>
            <a:off x="351183" y="3735868"/>
            <a:ext cx="2971800" cy="2313454"/>
          </a:xfrm>
          <a:prstGeom prst="rect">
            <a:avLst/>
          </a:prstGeom>
          <a:noFill/>
        </p:spPr>
        <p:txBody>
          <a:bodyPr wrap="square" rtlCol="0">
            <a:spAutoFit/>
          </a:bodyPr>
          <a:lstStyle/>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The cost is $30 and covers the Speechcraft materials.</a:t>
            </a:r>
          </a:p>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Maximum number of participants is five </a:t>
            </a:r>
            <a:r>
              <a:rPr lang="en-US" dirty="0">
                <a:solidFill>
                  <a:srgbClr val="000000"/>
                </a:solidFill>
                <a:latin typeface="Arial" panose="020B0604020202020204" pitchFamily="34" charset="0"/>
                <a:cs typeface="Arial" panose="020B0604020202020204" pitchFamily="34" charset="0"/>
              </a:rPr>
              <a:t>for optimal focus and success.</a:t>
            </a:r>
            <a:endParaRPr lang="en-US" b="0" i="0" dirty="0">
              <a:solidFill>
                <a:srgbClr val="000000"/>
              </a:solidFill>
              <a:effectLst/>
              <a:latin typeface="Arial" panose="020B0604020202020204" pitchFamily="34" charset="0"/>
              <a:cs typeface="Arial" panose="020B0604020202020204" pitchFamily="34" charset="0"/>
            </a:endParaRPr>
          </a:p>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rPr>
              <a:t>Interested to learn more? Email </a:t>
            </a:r>
            <a:r>
              <a:rPr lang="en-US" b="0" i="0" dirty="0">
                <a:solidFill>
                  <a:srgbClr val="000000"/>
                </a:solidFill>
                <a:effectLst/>
                <a:latin typeface="Arial" panose="020B0604020202020204" pitchFamily="34" charset="0"/>
                <a:cs typeface="Arial" panose="020B0604020202020204" pitchFamily="34" charset="0"/>
                <a:hlinkClick r:id="rId4"/>
              </a:rPr>
              <a:t>spaar@spaar.com</a:t>
            </a:r>
            <a:r>
              <a:rPr lang="en-US"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1085D-2420-71D9-6C10-4A2C9C0A858D}"/>
              </a:ext>
            </a:extLst>
          </p:cNvPr>
          <p:cNvPicPr>
            <a:picLocks noChangeAspect="1"/>
          </p:cNvPicPr>
          <p:nvPr/>
        </p:nvPicPr>
        <p:blipFill>
          <a:blip r:embed="rId2"/>
          <a:stretch>
            <a:fillRect/>
          </a:stretch>
        </p:blipFill>
        <p:spPr>
          <a:xfrm>
            <a:off x="0" y="-14377"/>
            <a:ext cx="9144000" cy="3712464"/>
          </a:xfrm>
          <a:prstGeom prst="rect">
            <a:avLst/>
          </a:prstGeom>
        </p:spPr>
      </p:pic>
      <p:pic>
        <p:nvPicPr>
          <p:cNvPr id="5" name="Picture 4">
            <a:extLst>
              <a:ext uri="{FF2B5EF4-FFF2-40B4-BE49-F238E27FC236}">
                <a16:creationId xmlns:a16="http://schemas.microsoft.com/office/drawing/2014/main" id="{A3854138-FC43-25AA-6D82-8C2B5605E4A3}"/>
              </a:ext>
            </a:extLst>
          </p:cNvPr>
          <p:cNvPicPr>
            <a:picLocks noChangeAspect="1"/>
          </p:cNvPicPr>
          <p:nvPr/>
        </p:nvPicPr>
        <p:blipFill>
          <a:blip r:embed="rId3"/>
          <a:stretch>
            <a:fillRect/>
          </a:stretch>
        </p:blipFill>
        <p:spPr>
          <a:xfrm>
            <a:off x="3786644" y="164309"/>
            <a:ext cx="5383235" cy="6529382"/>
          </a:xfrm>
          <a:prstGeom prst="rect">
            <a:avLst/>
          </a:prstGeom>
        </p:spPr>
      </p:pic>
      <p:sp>
        <p:nvSpPr>
          <p:cNvPr id="3" name="Subtitle 2">
            <a:extLst>
              <a:ext uri="{FF2B5EF4-FFF2-40B4-BE49-F238E27FC236}">
                <a16:creationId xmlns:a16="http://schemas.microsoft.com/office/drawing/2014/main" id="{51489C74-E2E6-866B-35A7-7F35069B0A29}"/>
              </a:ext>
            </a:extLst>
          </p:cNvPr>
          <p:cNvSpPr>
            <a:spLocks noGrp="1"/>
          </p:cNvSpPr>
          <p:nvPr>
            <p:ph type="subTitle" idx="1"/>
          </p:nvPr>
        </p:nvSpPr>
        <p:spPr>
          <a:xfrm>
            <a:off x="304800" y="3886200"/>
            <a:ext cx="3276600" cy="2101677"/>
          </a:xfrm>
        </p:spPr>
        <p:txBody>
          <a:bodyPr/>
          <a:lstStyle/>
          <a:p>
            <a:r>
              <a:rPr lang="en-US" b="1" dirty="0">
                <a:solidFill>
                  <a:schemeClr val="tx1"/>
                </a:solidFill>
              </a:rPr>
              <a:t>Make SPAAR Toastmasters part of your 2025 routine</a:t>
            </a:r>
          </a:p>
        </p:txBody>
      </p:sp>
    </p:spTree>
    <p:extLst>
      <p:ext uri="{BB962C8B-B14F-4D97-AF65-F5344CB8AC3E}">
        <p14:creationId xmlns:p14="http://schemas.microsoft.com/office/powerpoint/2010/main" val="28463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DC8F3-3883-6FD9-2403-6D0B66D2FC01}"/>
              </a:ext>
            </a:extLst>
          </p:cNvPr>
          <p:cNvSpPr>
            <a:spLocks noGrp="1"/>
          </p:cNvSpPr>
          <p:nvPr>
            <p:ph type="title"/>
          </p:nvPr>
        </p:nvSpPr>
        <p:spPr>
          <a:xfrm>
            <a:off x="228600" y="4590008"/>
            <a:ext cx="3514393" cy="1465973"/>
          </a:xfrm>
        </p:spPr>
        <p:txBody>
          <a:bodyPr vert="horz" lIns="91440" tIns="45720" rIns="91440" bIns="45720" rtlCol="0" anchor="t">
            <a:normAutofit/>
          </a:bodyPr>
          <a:lstStyle/>
          <a:p>
            <a:pPr algn="l" fontAlgn="base">
              <a:lnSpc>
                <a:spcPct val="90000"/>
              </a:lnSpc>
            </a:pPr>
            <a:r>
              <a:rPr lang="en-US" sz="3200" b="1" dirty="0"/>
              <a:t>Congratulations to the SPAAR Heroes in 2024!</a:t>
            </a:r>
            <a:endParaRPr lang="en-US" sz="3200" b="1" i="0" dirty="0">
              <a:effectLst/>
            </a:endParaRPr>
          </a:p>
        </p:txBody>
      </p:sp>
      <p:pic>
        <p:nvPicPr>
          <p:cNvPr id="7" name="Picture 6">
            <a:extLst>
              <a:ext uri="{FF2B5EF4-FFF2-40B4-BE49-F238E27FC236}">
                <a16:creationId xmlns:a16="http://schemas.microsoft.com/office/drawing/2014/main" id="{8DABAE71-BD8F-4052-D6CA-DEF72CE11B50}"/>
              </a:ext>
            </a:extLst>
          </p:cNvPr>
          <p:cNvPicPr>
            <a:picLocks noChangeAspect="1"/>
          </p:cNvPicPr>
          <p:nvPr/>
        </p:nvPicPr>
        <p:blipFill>
          <a:blip r:embed="rId3">
            <a:extLst>
              <a:ext uri="{28A0092B-C50C-407E-A947-70E740481C1C}">
                <a14:useLocalDpi xmlns:a14="http://schemas.microsoft.com/office/drawing/2010/main" val="0"/>
              </a:ext>
            </a:extLst>
          </a:blip>
          <a:srcRect l="14187" r="14185" b="-2"/>
          <a:stretch/>
        </p:blipFill>
        <p:spPr>
          <a:xfrm>
            <a:off x="20" y="432"/>
            <a:ext cx="9143980" cy="4244759"/>
          </a:xfrm>
          <a:prstGeom prst="rect">
            <a:avLst/>
          </a:prstGeom>
        </p:spPr>
      </p:pic>
      <p:sp>
        <p:nvSpPr>
          <p:cNvPr id="4" name="TextBox 3">
            <a:extLst>
              <a:ext uri="{FF2B5EF4-FFF2-40B4-BE49-F238E27FC236}">
                <a16:creationId xmlns:a16="http://schemas.microsoft.com/office/drawing/2014/main" id="{592870BF-9392-71A4-7EAC-9AEF7E9A610A}"/>
              </a:ext>
            </a:extLst>
          </p:cNvPr>
          <p:cNvSpPr txBox="1"/>
          <p:nvPr/>
        </p:nvSpPr>
        <p:spPr>
          <a:xfrm>
            <a:off x="3742993" y="4343401"/>
            <a:ext cx="5172407" cy="1706526"/>
          </a:xfrm>
          <a:prstGeom prst="rect">
            <a:avLst/>
          </a:prstGeom>
        </p:spPr>
        <p:txBody>
          <a:bodyPr vert="horz" lIns="91440" tIns="45720" rIns="91440" bIns="45720" numCol="2" rtlCol="0">
            <a:noAutofit/>
          </a:bodyPr>
          <a:lstStyle/>
          <a:p>
            <a:pPr>
              <a:lnSpc>
                <a:spcPct val="90000"/>
              </a:lnSpc>
              <a:spcAft>
                <a:spcPts val="600"/>
              </a:spcAft>
            </a:pPr>
            <a:r>
              <a:rPr lang="en-US" sz="1600" dirty="0">
                <a:latin typeface="Arial" panose="020B0604020202020204" pitchFamily="34" charset="0"/>
                <a:cs typeface="Arial" panose="020B0604020202020204" pitchFamily="34" charset="0"/>
              </a:rPr>
              <a:t>Abdallah Bah</a:t>
            </a:r>
          </a:p>
          <a:p>
            <a:pPr>
              <a:lnSpc>
                <a:spcPct val="90000"/>
              </a:lnSpc>
              <a:spcAft>
                <a:spcPts val="600"/>
              </a:spcAft>
            </a:pPr>
            <a:r>
              <a:rPr lang="en-US" sz="1600" dirty="0">
                <a:latin typeface="Arial" panose="020B0604020202020204" pitchFamily="34" charset="0"/>
                <a:cs typeface="Arial" panose="020B0604020202020204" pitchFamily="34" charset="0"/>
              </a:rPr>
              <a:t>Cardinal Realty (team recipient)</a:t>
            </a:r>
          </a:p>
          <a:p>
            <a:pPr>
              <a:lnSpc>
                <a:spcPct val="90000"/>
              </a:lnSpc>
              <a:spcAft>
                <a:spcPts val="600"/>
              </a:spcAft>
            </a:pPr>
            <a:r>
              <a:rPr lang="en-US" sz="1600" dirty="0">
                <a:latin typeface="Arial" panose="020B0604020202020204" pitchFamily="34" charset="0"/>
                <a:cs typeface="Arial" panose="020B0604020202020204" pitchFamily="34" charset="0"/>
              </a:rPr>
              <a:t>Sonya Fox</a:t>
            </a:r>
          </a:p>
          <a:p>
            <a:pPr>
              <a:lnSpc>
                <a:spcPct val="90000"/>
              </a:lnSpc>
              <a:spcAft>
                <a:spcPts val="600"/>
              </a:spcAft>
            </a:pPr>
            <a:r>
              <a:rPr lang="en-US" sz="1600" dirty="0">
                <a:latin typeface="Arial" panose="020B0604020202020204" pitchFamily="34" charset="0"/>
                <a:cs typeface="Arial" panose="020B0604020202020204" pitchFamily="34" charset="0"/>
              </a:rPr>
              <a:t>Steve Hyland</a:t>
            </a:r>
          </a:p>
          <a:p>
            <a:pPr>
              <a:lnSpc>
                <a:spcPct val="90000"/>
              </a:lnSpc>
              <a:spcAft>
                <a:spcPts val="600"/>
              </a:spcAft>
            </a:pPr>
            <a:r>
              <a:rPr lang="en-US" sz="1600" dirty="0">
                <a:latin typeface="Arial" panose="020B0604020202020204" pitchFamily="34" charset="0"/>
                <a:cs typeface="Arial" panose="020B0604020202020204" pitchFamily="34" charset="0"/>
              </a:rPr>
              <a:t>Paige Kahle</a:t>
            </a:r>
          </a:p>
          <a:p>
            <a:pPr>
              <a:lnSpc>
                <a:spcPct val="90000"/>
              </a:lnSpc>
              <a:spcAft>
                <a:spcPts val="600"/>
              </a:spcAft>
            </a:pPr>
            <a:endParaRPr lang="en-US" sz="1600" dirty="0">
              <a:latin typeface="Arial" panose="020B0604020202020204" pitchFamily="34" charset="0"/>
              <a:cs typeface="Arial" panose="020B0604020202020204" pitchFamily="34" charset="0"/>
            </a:endParaRPr>
          </a:p>
          <a:p>
            <a:pPr>
              <a:lnSpc>
                <a:spcPct val="90000"/>
              </a:lnSpc>
              <a:spcAft>
                <a:spcPts val="600"/>
              </a:spcAft>
            </a:pPr>
            <a:r>
              <a:rPr lang="en-US" sz="1600" dirty="0">
                <a:latin typeface="Arial" panose="020B0604020202020204" pitchFamily="34" charset="0"/>
                <a:cs typeface="Arial" panose="020B0604020202020204" pitchFamily="34" charset="0"/>
              </a:rPr>
              <a:t>Darcy McDonald</a:t>
            </a:r>
          </a:p>
          <a:p>
            <a:pPr>
              <a:lnSpc>
                <a:spcPct val="90000"/>
              </a:lnSpc>
              <a:spcAft>
                <a:spcPts val="600"/>
              </a:spcAft>
            </a:pPr>
            <a:r>
              <a:rPr lang="en-US" sz="1600" dirty="0">
                <a:latin typeface="Arial" panose="020B0604020202020204" pitchFamily="34" charset="0"/>
                <a:cs typeface="Arial" panose="020B0604020202020204" pitchFamily="34" charset="0"/>
              </a:rPr>
              <a:t>Nicko Spehn</a:t>
            </a:r>
          </a:p>
          <a:p>
            <a:pPr>
              <a:lnSpc>
                <a:spcPct val="90000"/>
              </a:lnSpc>
              <a:spcAft>
                <a:spcPts val="600"/>
              </a:spcAft>
            </a:pPr>
            <a:r>
              <a:rPr lang="en-US" sz="1600" dirty="0">
                <a:latin typeface="Arial" panose="020B0604020202020204" pitchFamily="34" charset="0"/>
                <a:cs typeface="Arial" panose="020B0604020202020204" pitchFamily="34" charset="0"/>
              </a:rPr>
              <a:t>Grant Thompson</a:t>
            </a:r>
          </a:p>
          <a:p>
            <a:pPr>
              <a:lnSpc>
                <a:spcPct val="90000"/>
              </a:lnSpc>
              <a:spcAft>
                <a:spcPts val="600"/>
              </a:spcAft>
            </a:pPr>
            <a:r>
              <a:rPr lang="en-US" sz="1600" dirty="0">
                <a:latin typeface="Arial" panose="020B0604020202020204" pitchFamily="34" charset="0"/>
                <a:cs typeface="Arial" panose="020B0604020202020204" pitchFamily="34" charset="0"/>
              </a:rPr>
              <a:t>Amanda Cox Zuppan</a:t>
            </a:r>
          </a:p>
          <a:p>
            <a:pPr>
              <a:lnSpc>
                <a:spcPct val="90000"/>
              </a:lnSpc>
              <a:spcAft>
                <a:spcPts val="600"/>
              </a:spcAft>
            </a:pPr>
            <a:endParaRPr lang="en-US" sz="400" dirty="0">
              <a:latin typeface="Arial" panose="020B0604020202020204" pitchFamily="34" charset="0"/>
              <a:cs typeface="Arial" panose="020B0604020202020204" pitchFamily="34" charset="0"/>
            </a:endParaRPr>
          </a:p>
          <a:p>
            <a:pPr>
              <a:lnSpc>
                <a:spcPct val="90000"/>
              </a:lnSpc>
              <a:spcAft>
                <a:spcPts val="600"/>
              </a:spcAft>
            </a:pPr>
            <a:r>
              <a:rPr lang="en-US" sz="1600" dirty="0">
                <a:latin typeface="Arial" panose="020B0604020202020204" pitchFamily="34" charset="0"/>
                <a:cs typeface="Arial" panose="020B0604020202020204" pitchFamily="34" charset="0"/>
              </a:rPr>
              <a:t>Email </a:t>
            </a:r>
            <a:r>
              <a:rPr lang="en-US" sz="1600" dirty="0">
                <a:latin typeface="Arial" panose="020B0604020202020204" pitchFamily="34" charset="0"/>
                <a:cs typeface="Arial" panose="020B0604020202020204" pitchFamily="34" charset="0"/>
                <a:hlinkClick r:id="rId4"/>
              </a:rPr>
              <a:t>spaar@spaar.com</a:t>
            </a:r>
            <a:r>
              <a:rPr lang="en-US" sz="1600" dirty="0">
                <a:latin typeface="Arial" panose="020B0604020202020204" pitchFamily="34" charset="0"/>
                <a:cs typeface="Arial" panose="020B0604020202020204" pitchFamily="34" charset="0"/>
              </a:rPr>
              <a:t> to nominate someone for SPAAR Hero in 2025.</a:t>
            </a:r>
          </a:p>
        </p:txBody>
      </p:sp>
      <p:sp>
        <p:nvSpPr>
          <p:cNvPr id="37" name="Rectangle 36">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470163"/>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48230" y="1990324"/>
            <a:ext cx="4247539" cy="2831692"/>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30250</TotalTime>
  <Words>461</Words>
  <Application>Microsoft Office PowerPoint</Application>
  <PresentationFormat>On-screen Show (4:3)</PresentationFormat>
  <Paragraphs>45</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  Join SPAAR for the Winter Carnival Grande Day Parade    </vt:lpstr>
      <vt:lpstr>Bundle up:  it’s cold outside!</vt:lpstr>
      <vt:lpstr>SPAAR Toastmasters to launch Speechcraft on January 14</vt:lpstr>
      <vt:lpstr>PowerPoint Presentation</vt:lpstr>
      <vt:lpstr>Congratulations to the SPAAR Heroes in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336</cp:revision>
  <dcterms:created xsi:type="dcterms:W3CDTF">2021-02-06T20:58:33Z</dcterms:created>
  <dcterms:modified xsi:type="dcterms:W3CDTF">2025-01-05T17:34:11Z</dcterms:modified>
</cp:coreProperties>
</file>