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459" r:id="rId2"/>
    <p:sldId id="458" r:id="rId3"/>
    <p:sldId id="461" r:id="rId4"/>
    <p:sldId id="462" r:id="rId5"/>
    <p:sldId id="455" r:id="rId6"/>
    <p:sldId id="337" r:id="rId7"/>
    <p:sldId id="393"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82D1FB-4806-4E28-B463-2060B92DF0E4}">
          <p14:sldIdLst>
            <p14:sldId id="459"/>
            <p14:sldId id="458"/>
            <p14:sldId id="461"/>
            <p14:sldId id="462"/>
            <p14:sldId id="455"/>
            <p14:sldId id="337"/>
            <p14:sldId id="3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Kovacich" initials="JK" lastIdx="1" clrIdx="0">
    <p:extLst>
      <p:ext uri="{19B8F6BF-5375-455C-9EA6-DF929625EA0E}">
        <p15:presenceInfo xmlns:p15="http://schemas.microsoft.com/office/powerpoint/2012/main" userId="S::jkovacich@spaar.com::682405fb-931d-4e4c-9748-6b771dd9a6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616AA"/>
    <a:srgbClr val="CE46B4"/>
    <a:srgbClr val="67B595"/>
    <a:srgbClr val="C96009"/>
    <a:srgbClr val="FF6600"/>
    <a:srgbClr val="EF2D72"/>
    <a:srgbClr val="D6C80C"/>
    <a:srgbClr val="236735"/>
    <a:srgbClr val="5407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13" autoAdjust="0"/>
  </p:normalViewPr>
  <p:slideViewPr>
    <p:cSldViewPr>
      <p:cViewPr varScale="1">
        <p:scale>
          <a:sx n="74" d="100"/>
          <a:sy n="74" d="100"/>
        </p:scale>
        <p:origin x="356" y="5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346A81-1E36-4424-BE3E-F05AB64FF5C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9A843AC-704B-473D-A22E-9729CFEA100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8B4B78E-CBF4-420B-8308-937B4C7FC134}" type="datetimeFigureOut">
              <a:rPr lang="en-US" smtClean="0"/>
              <a:t>1/31/2025</a:t>
            </a:fld>
            <a:endParaRPr lang="en-US"/>
          </a:p>
        </p:txBody>
      </p:sp>
      <p:sp>
        <p:nvSpPr>
          <p:cNvPr id="4" name="Footer Placeholder 3">
            <a:extLst>
              <a:ext uri="{FF2B5EF4-FFF2-40B4-BE49-F238E27FC236}">
                <a16:creationId xmlns:a16="http://schemas.microsoft.com/office/drawing/2014/main" id="{47DBBCD9-2C64-48FF-A439-143F321BF1E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A55BAD1-870D-47CB-8C86-1A1522B9D4A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3D826C-D097-4D0D-8960-8EC91948FE15}" type="slidenum">
              <a:rPr lang="en-US" smtClean="0"/>
              <a:t>‹#›</a:t>
            </a:fld>
            <a:endParaRPr lang="en-US"/>
          </a:p>
        </p:txBody>
      </p:sp>
    </p:spTree>
    <p:extLst>
      <p:ext uri="{BB962C8B-B14F-4D97-AF65-F5344CB8AC3E}">
        <p14:creationId xmlns:p14="http://schemas.microsoft.com/office/powerpoint/2010/main" val="2639847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0341417-6D06-744B-B3DC-B539B444BCF3}" type="datetimeFigureOut">
              <a:rPr lang="en-US" smtClean="0"/>
              <a:t>1/31/2025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AA58E9-FFC9-1A41-B3DF-2C226A6B461C}" type="slidenum">
              <a:rPr lang="en-US" smtClean="0"/>
              <a:t>‹#›</a:t>
            </a:fld>
            <a:endParaRPr lang="en-US"/>
          </a:p>
        </p:txBody>
      </p:sp>
    </p:spTree>
    <p:extLst>
      <p:ext uri="{BB962C8B-B14F-4D97-AF65-F5344CB8AC3E}">
        <p14:creationId xmlns:p14="http://schemas.microsoft.com/office/powerpoint/2010/main" val="1349993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1</a:t>
            </a:fld>
            <a:endParaRPr lang="en-US"/>
          </a:p>
        </p:txBody>
      </p:sp>
    </p:spTree>
    <p:extLst>
      <p:ext uri="{BB962C8B-B14F-4D97-AF65-F5344CB8AC3E}">
        <p14:creationId xmlns:p14="http://schemas.microsoft.com/office/powerpoint/2010/main" val="2627490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2</a:t>
            </a:fld>
            <a:endParaRPr lang="en-US"/>
          </a:p>
        </p:txBody>
      </p:sp>
    </p:spTree>
    <p:extLst>
      <p:ext uri="{BB962C8B-B14F-4D97-AF65-F5344CB8AC3E}">
        <p14:creationId xmlns:p14="http://schemas.microsoft.com/office/powerpoint/2010/main" val="2181759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D32DB-1101-762D-BE0E-1F2553004B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EF3413-50FE-747E-6992-7A08E3964A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0AB37E-5A61-1A80-4D31-545E3080EB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78344B-5DE1-B74C-6D1B-EAABD9429A7F}"/>
              </a:ext>
            </a:extLst>
          </p:cNvPr>
          <p:cNvSpPr>
            <a:spLocks noGrp="1"/>
          </p:cNvSpPr>
          <p:nvPr>
            <p:ph type="sldNum" sz="quarter" idx="5"/>
          </p:nvPr>
        </p:nvSpPr>
        <p:spPr/>
        <p:txBody>
          <a:bodyPr/>
          <a:lstStyle/>
          <a:p>
            <a:fld id="{30AA58E9-FFC9-1A41-B3DF-2C226A6B461C}" type="slidenum">
              <a:rPr lang="en-US" smtClean="0"/>
              <a:t>4</a:t>
            </a:fld>
            <a:endParaRPr lang="en-US"/>
          </a:p>
        </p:txBody>
      </p:sp>
    </p:spTree>
    <p:extLst>
      <p:ext uri="{BB962C8B-B14F-4D97-AF65-F5344CB8AC3E}">
        <p14:creationId xmlns:p14="http://schemas.microsoft.com/office/powerpoint/2010/main" val="30671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5</a:t>
            </a:fld>
            <a:endParaRPr lang="en-US"/>
          </a:p>
        </p:txBody>
      </p:sp>
    </p:spTree>
    <p:extLst>
      <p:ext uri="{BB962C8B-B14F-4D97-AF65-F5344CB8AC3E}">
        <p14:creationId xmlns:p14="http://schemas.microsoft.com/office/powerpoint/2010/main" val="2457620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41AF53-7B83-46DB-8F5F-794DBB8EDE21}" type="datetimeFigureOut">
              <a:rPr lang="en-US" smtClean="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1AF53-7B83-46DB-8F5F-794DBB8EDE21}" type="datetimeFigureOut">
              <a:rPr lang="en-US" smtClean="0"/>
              <a:pPr/>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41AF53-7B83-46DB-8F5F-794DBB8EDE21}" type="datetimeFigureOut">
              <a:rPr lang="en-US" smtClean="0"/>
              <a:pPr/>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41AF53-7B83-46DB-8F5F-794DBB8EDE21}" type="datetimeFigureOut">
              <a:rPr lang="en-US" smtClean="0"/>
              <a:pPr/>
              <a:t>1/31/2025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41AF53-7B83-46DB-8F5F-794DBB8EDE21}" type="datetimeFigureOut">
              <a:rPr lang="en-US" smtClean="0"/>
              <a:pPr/>
              <a:t>1/31/2025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1AF53-7B83-46DB-8F5F-794DBB8EDE21}" type="datetimeFigureOut">
              <a:rPr lang="en-US" smtClean="0"/>
              <a:pPr/>
              <a:t>1/31/2025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1AF53-7B83-46DB-8F5F-794DBB8EDE21}" type="datetimeFigureOut">
              <a:rPr lang="en-US" smtClean="0"/>
              <a:pPr/>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1AF53-7B83-46DB-8F5F-794DBB8EDE21}" type="datetimeFigureOut">
              <a:rPr lang="en-US" smtClean="0"/>
              <a:pPr/>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1AF53-7B83-46DB-8F5F-794DBB8EDE21}" type="datetimeFigureOut">
              <a:rPr lang="en-US" smtClean="0"/>
              <a:pPr/>
              <a:t>1/31/2025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86AF0-7238-43B6-8204-CB6DAE071F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s://kstp.com/kstp-news/top-news/realtors-to-give-update-on-state-housing-market/"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paar.com/wp-content/uploads/2025/01/2025-Emerging-Leader-Scholarship-Application-fillable.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spaar.com/random-act-of-kindness-day/"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spaar.com/professional-development/fair-housi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spaar.com/news-statistics/"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hyperlink" Target="https://spaar.stats.showingtime.com/reports/" TargetMode="External"/><Relationship Id="rId5" Type="http://schemas.openxmlformats.org/officeDocument/2006/relationships/image" Target="../media/image10.jpeg"/><Relationship Id="rId4" Type="http://schemas.openxmlformats.org/officeDocument/2006/relationships/hyperlink" Target="https://spaar.com/news-statistics/statistic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spaar.com/" TargetMode="External"/><Relationship Id="rId4" Type="http://schemas.openxmlformats.org/officeDocument/2006/relationships/hyperlink" Target="mailto:spaar@spaa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6AB60B-7E0C-C164-6547-4218BDFDD573}"/>
              </a:ext>
            </a:extLst>
          </p:cNvPr>
          <p:cNvSpPr>
            <a:spLocks noGrp="1"/>
          </p:cNvSpPr>
          <p:nvPr>
            <p:ph type="title"/>
          </p:nvPr>
        </p:nvSpPr>
        <p:spPr>
          <a:xfrm>
            <a:off x="152400" y="502400"/>
            <a:ext cx="3048000" cy="1818064"/>
          </a:xfrm>
        </p:spPr>
        <p:txBody>
          <a:bodyPr vert="horz" lIns="91440" tIns="45720" rIns="91440" bIns="45720" rtlCol="0" anchor="ctr">
            <a:normAutofit fontScale="90000"/>
          </a:bodyPr>
          <a:lstStyle/>
          <a:p>
            <a:pPr fontAlgn="base">
              <a:lnSpc>
                <a:spcPct val="90000"/>
              </a:lnSpc>
            </a:pPr>
            <a:br>
              <a:rPr lang="en-US" sz="1500" b="1" kern="1200" dirty="0">
                <a:solidFill>
                  <a:schemeClr val="tx1"/>
                </a:solidFill>
                <a:latin typeface="+mj-lt"/>
                <a:ea typeface="+mj-ea"/>
                <a:cs typeface="+mj-cs"/>
              </a:rPr>
            </a:br>
            <a:r>
              <a:rPr lang="en-US" sz="2800" b="1" kern="1200" dirty="0">
                <a:solidFill>
                  <a:schemeClr val="tx1"/>
                </a:solidFill>
                <a:latin typeface="Arial" panose="020B0604020202020204" pitchFamily="34" charset="0"/>
                <a:cs typeface="Arial" panose="020B0604020202020204" pitchFamily="34" charset="0"/>
              </a:rPr>
              <a:t>SPAAR/MAR/MNR joint annual</a:t>
            </a:r>
            <a:br>
              <a:rPr lang="en-US" sz="2800" b="1" kern="1200" dirty="0">
                <a:solidFill>
                  <a:schemeClr val="tx1"/>
                </a:solidFill>
                <a:latin typeface="Arial" panose="020B0604020202020204" pitchFamily="34" charset="0"/>
                <a:cs typeface="Arial" panose="020B0604020202020204" pitchFamily="34" charset="0"/>
              </a:rPr>
            </a:br>
            <a:r>
              <a:rPr lang="en-US" sz="2800" b="1" kern="1200" dirty="0">
                <a:solidFill>
                  <a:schemeClr val="tx1"/>
                </a:solidFill>
                <a:latin typeface="Arial" panose="020B0604020202020204" pitchFamily="34" charset="0"/>
                <a:cs typeface="Arial" panose="020B0604020202020204" pitchFamily="34" charset="0"/>
              </a:rPr>
              <a:t>housing market news conference</a:t>
            </a:r>
            <a:br>
              <a:rPr lang="en-US" sz="2800" b="1" kern="1200" dirty="0">
                <a:solidFill>
                  <a:schemeClr val="tx1"/>
                </a:solidFill>
                <a:latin typeface="Arial" panose="020B0604020202020204" pitchFamily="34" charset="0"/>
                <a:cs typeface="Arial" panose="020B0604020202020204" pitchFamily="34" charset="0"/>
              </a:rPr>
            </a:br>
            <a:br>
              <a:rPr lang="en-US" sz="1500" b="1" kern="1200" dirty="0">
                <a:solidFill>
                  <a:schemeClr val="tx1"/>
                </a:solidFill>
                <a:latin typeface="+mj-lt"/>
                <a:ea typeface="+mj-ea"/>
                <a:cs typeface="+mj-cs"/>
              </a:rPr>
            </a:br>
            <a:br>
              <a:rPr lang="en-US" sz="1500" b="1" kern="1200" dirty="0">
                <a:solidFill>
                  <a:schemeClr val="tx1"/>
                </a:solidFill>
                <a:latin typeface="+mj-lt"/>
                <a:ea typeface="+mj-ea"/>
                <a:cs typeface="+mj-cs"/>
              </a:rPr>
            </a:br>
            <a:endParaRPr lang="en-US" sz="1500" b="1" i="0" kern="1200" dirty="0">
              <a:solidFill>
                <a:schemeClr val="tx1"/>
              </a:solidFill>
              <a:effectLst/>
              <a:latin typeface="+mj-lt"/>
              <a:ea typeface="+mj-ea"/>
              <a:cs typeface="+mj-cs"/>
            </a:endParaRPr>
          </a:p>
        </p:txBody>
      </p:sp>
      <p:pic>
        <p:nvPicPr>
          <p:cNvPr id="3" name="Picture 2">
            <a:extLst>
              <a:ext uri="{FF2B5EF4-FFF2-40B4-BE49-F238E27FC236}">
                <a16:creationId xmlns:a16="http://schemas.microsoft.com/office/drawing/2014/main" id="{D25AA408-5406-2105-EE5B-3A138F1E3F52}"/>
              </a:ext>
            </a:extLst>
          </p:cNvPr>
          <p:cNvPicPr>
            <a:picLocks noChangeAspect="1"/>
          </p:cNvPicPr>
          <p:nvPr/>
        </p:nvPicPr>
        <p:blipFill>
          <a:blip r:embed="rId3">
            <a:extLst>
              <a:ext uri="{28A0092B-C50C-407E-A947-70E740481C1C}">
                <a14:useLocalDpi xmlns:a14="http://schemas.microsoft.com/office/drawing/2010/main" val="0"/>
              </a:ext>
            </a:extLst>
          </a:blip>
          <a:srcRect t="4760" b="30926"/>
          <a:stretch/>
        </p:blipFill>
        <p:spPr>
          <a:xfrm>
            <a:off x="3416427" y="6"/>
            <a:ext cx="5727572" cy="2762724"/>
          </a:xfrm>
          <a:prstGeom prst="rect">
            <a:avLst/>
          </a:prstGeom>
        </p:spPr>
      </p:pic>
      <p:sp>
        <p:nvSpPr>
          <p:cNvPr id="47" name="Rectangle 46">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9144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4" name="Picture 3">
            <a:extLst>
              <a:ext uri="{FF2B5EF4-FFF2-40B4-BE49-F238E27FC236}">
                <a16:creationId xmlns:a16="http://schemas.microsoft.com/office/drawing/2014/main" id="{981151EA-F00A-032A-7BD7-A2CC852DFAAD}"/>
              </a:ext>
            </a:extLst>
          </p:cNvPr>
          <p:cNvPicPr>
            <a:picLocks noChangeAspect="1"/>
          </p:cNvPicPr>
          <p:nvPr/>
        </p:nvPicPr>
        <p:blipFill>
          <a:blip r:embed="rId4">
            <a:extLst>
              <a:ext uri="{28A0092B-C50C-407E-A947-70E740481C1C}">
                <a14:useLocalDpi xmlns:a14="http://schemas.microsoft.com/office/drawing/2010/main" val="0"/>
              </a:ext>
            </a:extLst>
          </a:blip>
          <a:srcRect l="18145" r="18149" b="3"/>
          <a:stretch/>
        </p:blipFill>
        <p:spPr>
          <a:xfrm>
            <a:off x="20" y="2826737"/>
            <a:ext cx="3424313" cy="4031263"/>
          </a:xfrm>
          <a:prstGeom prst="rect">
            <a:avLst/>
          </a:prstGeom>
        </p:spPr>
      </p:pic>
      <p:sp>
        <p:nvSpPr>
          <p:cNvPr id="5" name="TextBox 4">
            <a:extLst>
              <a:ext uri="{FF2B5EF4-FFF2-40B4-BE49-F238E27FC236}">
                <a16:creationId xmlns:a16="http://schemas.microsoft.com/office/drawing/2014/main" id="{4F3BA011-96EF-CD51-5095-5EEB496D528E}"/>
              </a:ext>
            </a:extLst>
          </p:cNvPr>
          <p:cNvSpPr txBox="1"/>
          <p:nvPr/>
        </p:nvSpPr>
        <p:spPr>
          <a:xfrm>
            <a:off x="3873625" y="3204995"/>
            <a:ext cx="4965575" cy="3207997"/>
          </a:xfrm>
          <a:prstGeom prst="rect">
            <a:avLst/>
          </a:prstGeom>
        </p:spPr>
        <p:txBody>
          <a:bodyPr vert="horz" lIns="91440" tIns="45720" rIns="91440" bIns="45720" rtlCol="0" anchor="ctr">
            <a:noAutofit/>
          </a:bodyPr>
          <a:lstStyle/>
          <a:p>
            <a:pPr>
              <a:lnSpc>
                <a:spcPct val="90000"/>
              </a:lnSpc>
              <a:spcAft>
                <a:spcPts val="600"/>
              </a:spcAft>
            </a:pPr>
            <a:r>
              <a:rPr lang="en-US" sz="1600" dirty="0">
                <a:latin typeface="Arial" panose="020B0604020202020204" pitchFamily="34" charset="0"/>
                <a:cs typeface="Arial" panose="020B0604020202020204" pitchFamily="34" charset="0"/>
              </a:rPr>
              <a:t>SPAAR President Jennifer Livingston; MAR President Frank D’Angelo; and Minnesota Realtors® President Patti Jo Fitzpatrick took the podium together on January 28 to address local reporters with a recap of the 2024 housing market throughout the Twin Cities and Greater Minnesota and shared predictions for 2025.</a:t>
            </a:r>
          </a:p>
          <a:p>
            <a:pPr>
              <a:lnSpc>
                <a:spcPct val="90000"/>
              </a:lnSpc>
              <a:spcAft>
                <a:spcPts val="600"/>
              </a:spcAft>
            </a:pPr>
            <a:r>
              <a:rPr lang="en-US" sz="1600" dirty="0">
                <a:latin typeface="Arial" panose="020B0604020202020204" pitchFamily="34" charset="0"/>
                <a:cs typeface="Arial" panose="020B0604020202020204" pitchFamily="34" charset="0"/>
              </a:rPr>
              <a:t>KMSP-TV, KSTP-TV, KARE-TV, Minnesota Public Radio, Pioneer Press, Axios, St. Paul Publishing (St. Paul Voice, La Voz Latina) and Finance &amp; Commerce were the local media outlets in attendance.</a:t>
            </a:r>
          </a:p>
          <a:p>
            <a:pPr>
              <a:lnSpc>
                <a:spcPct val="90000"/>
              </a:lnSpc>
              <a:spcAft>
                <a:spcPts val="600"/>
              </a:spcAft>
            </a:pPr>
            <a:r>
              <a:rPr lang="en-US" sz="1600" dirty="0">
                <a:latin typeface="Arial" panose="020B0604020202020204" pitchFamily="34" charset="0"/>
                <a:cs typeface="Arial" panose="020B0604020202020204" pitchFamily="34" charset="0"/>
                <a:hlinkClick r:id="rId5"/>
              </a:rPr>
              <a:t>Click here to see the KSTP-TV coverage</a:t>
            </a:r>
            <a:r>
              <a:rPr lang="en-US" sz="1600" dirty="0">
                <a:latin typeface="Arial" panose="020B0604020202020204" pitchFamily="34" charset="0"/>
                <a:cs typeface="Arial" panose="020B0604020202020204" pitchFamily="34" charset="0"/>
              </a:rPr>
              <a:t>, which highlights all three presidents and captures the experience of Malik Samuel, a new homeowner.</a:t>
            </a:r>
          </a:p>
        </p:txBody>
      </p:sp>
      <p:sp>
        <p:nvSpPr>
          <p:cNvPr id="48" name="Rectangle 47">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429" y="3404996"/>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595034785"/>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362227-A262-7585-BBB3-C17F03C2F569}"/>
              </a:ext>
            </a:extLst>
          </p:cNvPr>
          <p:cNvSpPr>
            <a:spLocks noGrp="1"/>
          </p:cNvSpPr>
          <p:nvPr>
            <p:ph type="title"/>
          </p:nvPr>
        </p:nvSpPr>
        <p:spPr>
          <a:xfrm>
            <a:off x="4679005" y="513980"/>
            <a:ext cx="4083995" cy="1297115"/>
          </a:xfrm>
        </p:spPr>
        <p:txBody>
          <a:bodyPr vert="horz" lIns="91440" tIns="45720" rIns="91440" bIns="45720" rtlCol="0" anchor="t">
            <a:noAutofit/>
          </a:bodyPr>
          <a:lstStyle/>
          <a:p>
            <a:pPr algn="l" fontAlgn="base">
              <a:lnSpc>
                <a:spcPct val="90000"/>
              </a:lnSpc>
              <a:spcAft>
                <a:spcPts val="1125"/>
              </a:spcAft>
            </a:pPr>
            <a:r>
              <a:rPr lang="en-US" sz="2800" b="1" kern="1200" dirty="0">
                <a:solidFill>
                  <a:schemeClr val="tx2"/>
                </a:solidFill>
                <a:latin typeface="Arial" panose="020B0604020202020204" pitchFamily="34" charset="0"/>
                <a:cs typeface="Arial" panose="020B0604020202020204" pitchFamily="34" charset="0"/>
              </a:rPr>
              <a:t>Apply now for the Emerging Leaders scholarship to attend NAR Midyear</a:t>
            </a:r>
            <a:endParaRPr lang="en-US" sz="2800" b="1" i="0" kern="1200" dirty="0">
              <a:solidFill>
                <a:schemeClr val="tx2"/>
              </a:solidFill>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7730767-94CC-A7CC-6309-AFF62EF51F1A}"/>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255352" y="2074935"/>
            <a:ext cx="3106320" cy="362253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29D3C637-CD39-9454-EBF9-AA86D05D009A}"/>
              </a:ext>
            </a:extLst>
          </p:cNvPr>
          <p:cNvSpPr txBox="1"/>
          <p:nvPr/>
        </p:nvSpPr>
        <p:spPr>
          <a:xfrm>
            <a:off x="4670336" y="2362200"/>
            <a:ext cx="4321264" cy="3970318"/>
          </a:xfrm>
          <a:prstGeom prst="rect">
            <a:avLst/>
          </a:prstGeom>
          <a:noFill/>
        </p:spPr>
        <p:txBody>
          <a:bodyPr wrap="square" rtlCol="0">
            <a:spAutoFit/>
          </a:bodyPr>
          <a:lstStyle/>
          <a:p>
            <a:r>
              <a:rPr lang="en-US" dirty="0"/>
              <a:t>SPAAR's Emerging Leaders scholarship program is aimed for up-and-coming SPAAR members who want future leadership positions within the Association. SPAAR will provide a $2,500 scholarship to attend the National Association of REALTORS® Legislative Meetings held in Washington DC May 31- June 5, 2025.</a:t>
            </a:r>
          </a:p>
          <a:p>
            <a:endParaRPr lang="en-US" dirty="0"/>
          </a:p>
          <a:p>
            <a:r>
              <a:rPr lang="en-US" dirty="0"/>
              <a:t>Those who are relatively new to their real estate career or only recently begun serving on a SPAAR committee are encouraged to apply on or </a:t>
            </a:r>
            <a:r>
              <a:rPr lang="en-US"/>
              <a:t>before February 6. </a:t>
            </a:r>
            <a:r>
              <a:rPr lang="en-US" b="1" dirty="0">
                <a:hlinkClick r:id="rId4"/>
              </a:rPr>
              <a:t>Apply Today.</a:t>
            </a:r>
            <a:endParaRPr lang="en-US" b="1" dirty="0"/>
          </a:p>
          <a:p>
            <a:endParaRPr lang="en-US" dirty="0"/>
          </a:p>
        </p:txBody>
      </p:sp>
    </p:spTree>
    <p:extLst>
      <p:ext uri="{BB962C8B-B14F-4D97-AF65-F5344CB8AC3E}">
        <p14:creationId xmlns:p14="http://schemas.microsoft.com/office/powerpoint/2010/main" val="1301859720"/>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91085D-2420-71D9-6C10-4A2C9C0A858D}"/>
              </a:ext>
            </a:extLst>
          </p:cNvPr>
          <p:cNvPicPr>
            <a:picLocks noChangeAspect="1"/>
          </p:cNvPicPr>
          <p:nvPr/>
        </p:nvPicPr>
        <p:blipFill>
          <a:blip r:embed="rId2"/>
          <a:stretch>
            <a:fillRect/>
          </a:stretch>
        </p:blipFill>
        <p:spPr>
          <a:xfrm>
            <a:off x="0" y="-14377"/>
            <a:ext cx="9144000" cy="3712464"/>
          </a:xfrm>
          <a:prstGeom prst="rect">
            <a:avLst/>
          </a:prstGeom>
        </p:spPr>
      </p:pic>
      <p:pic>
        <p:nvPicPr>
          <p:cNvPr id="5" name="Picture 4">
            <a:extLst>
              <a:ext uri="{FF2B5EF4-FFF2-40B4-BE49-F238E27FC236}">
                <a16:creationId xmlns:a16="http://schemas.microsoft.com/office/drawing/2014/main" id="{A3854138-FC43-25AA-6D82-8C2B5605E4A3}"/>
              </a:ext>
            </a:extLst>
          </p:cNvPr>
          <p:cNvPicPr>
            <a:picLocks noChangeAspect="1"/>
          </p:cNvPicPr>
          <p:nvPr/>
        </p:nvPicPr>
        <p:blipFill>
          <a:blip r:embed="rId3"/>
          <a:stretch>
            <a:fillRect/>
          </a:stretch>
        </p:blipFill>
        <p:spPr>
          <a:xfrm>
            <a:off x="3786644" y="164309"/>
            <a:ext cx="5383235" cy="6529382"/>
          </a:xfrm>
          <a:prstGeom prst="rect">
            <a:avLst/>
          </a:prstGeom>
        </p:spPr>
      </p:pic>
      <p:sp>
        <p:nvSpPr>
          <p:cNvPr id="3" name="Subtitle 2">
            <a:extLst>
              <a:ext uri="{FF2B5EF4-FFF2-40B4-BE49-F238E27FC236}">
                <a16:creationId xmlns:a16="http://schemas.microsoft.com/office/drawing/2014/main" id="{51489C74-E2E6-866B-35A7-7F35069B0A29}"/>
              </a:ext>
            </a:extLst>
          </p:cNvPr>
          <p:cNvSpPr>
            <a:spLocks noGrp="1"/>
          </p:cNvSpPr>
          <p:nvPr>
            <p:ph type="subTitle" idx="1"/>
          </p:nvPr>
        </p:nvSpPr>
        <p:spPr>
          <a:xfrm>
            <a:off x="304800" y="3886200"/>
            <a:ext cx="3276600" cy="2101677"/>
          </a:xfrm>
        </p:spPr>
        <p:txBody>
          <a:bodyPr/>
          <a:lstStyle/>
          <a:p>
            <a:r>
              <a:rPr lang="en-US" b="1" dirty="0">
                <a:solidFill>
                  <a:schemeClr val="tx1"/>
                </a:solidFill>
              </a:rPr>
              <a:t>Make SPAAR Toastmasters part of your 2025 routine</a:t>
            </a:r>
          </a:p>
        </p:txBody>
      </p:sp>
    </p:spTree>
    <p:extLst>
      <p:ext uri="{BB962C8B-B14F-4D97-AF65-F5344CB8AC3E}">
        <p14:creationId xmlns:p14="http://schemas.microsoft.com/office/powerpoint/2010/main" val="284637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3AC32-5510-837A-F64C-83AA10EC24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67EAE2-33F4-232D-42D1-7F964F940228}"/>
              </a:ext>
            </a:extLst>
          </p:cNvPr>
          <p:cNvSpPr>
            <a:spLocks noGrp="1"/>
          </p:cNvSpPr>
          <p:nvPr>
            <p:ph type="title"/>
          </p:nvPr>
        </p:nvSpPr>
        <p:spPr>
          <a:xfrm>
            <a:off x="351183" y="252744"/>
            <a:ext cx="8229600" cy="585456"/>
          </a:xfrm>
        </p:spPr>
        <p:txBody>
          <a:bodyPr>
            <a:noAutofit/>
          </a:bodyPr>
          <a:lstStyle/>
          <a:p>
            <a:pPr algn="l" fontAlgn="base">
              <a:spcAft>
                <a:spcPts val="1125"/>
              </a:spcAft>
            </a:pPr>
            <a:r>
              <a:rPr lang="en-US" sz="2800" b="1" i="0" dirty="0">
                <a:solidFill>
                  <a:srgbClr val="FF0000"/>
                </a:solidFill>
                <a:effectLst/>
                <a:latin typeface="Arial" panose="020B0604020202020204" pitchFamily="34" charset="0"/>
                <a:cs typeface="Arial" panose="020B0604020202020204" pitchFamily="34" charset="0"/>
              </a:rPr>
              <a:t>Send a card for Random Acts of Kindness Day</a:t>
            </a:r>
          </a:p>
        </p:txBody>
      </p:sp>
      <p:sp>
        <p:nvSpPr>
          <p:cNvPr id="4" name="TextBox 3">
            <a:extLst>
              <a:ext uri="{FF2B5EF4-FFF2-40B4-BE49-F238E27FC236}">
                <a16:creationId xmlns:a16="http://schemas.microsoft.com/office/drawing/2014/main" id="{1DF530C9-6E0D-68FC-9348-9DEDF399DF04}"/>
              </a:ext>
            </a:extLst>
          </p:cNvPr>
          <p:cNvSpPr txBox="1"/>
          <p:nvPr/>
        </p:nvSpPr>
        <p:spPr>
          <a:xfrm>
            <a:off x="339681" y="838200"/>
            <a:ext cx="8441633" cy="3285515"/>
          </a:xfrm>
          <a:prstGeom prst="rect">
            <a:avLst/>
          </a:prstGeom>
          <a:noFill/>
        </p:spPr>
        <p:txBody>
          <a:bodyPr wrap="square" rtlCol="0">
            <a:spAutoFit/>
          </a:bodyPr>
          <a:lstStyle/>
          <a:p>
            <a:pPr algn="l" fontAlgn="base">
              <a:spcAft>
                <a:spcPts val="1125"/>
              </a:spcAft>
            </a:pPr>
            <a:r>
              <a:rPr lang="en-US" sz="2000" b="0" i="0" dirty="0">
                <a:solidFill>
                  <a:srgbClr val="000000"/>
                </a:solidFill>
                <a:effectLst/>
                <a:latin typeface="Arial" panose="020B0604020202020204" pitchFamily="34" charset="0"/>
                <a:cs typeface="Arial" panose="020B0604020202020204" pitchFamily="34" charset="0"/>
              </a:rPr>
              <a:t>Brighten someone’s day and bring a smile to their face with your kind words and a card, and SPAAR will mail it on your behalf!</a:t>
            </a:r>
          </a:p>
          <a:p>
            <a:pPr algn="l" fontAlgn="base">
              <a:spcAft>
                <a:spcPts val="1125"/>
              </a:spcAft>
            </a:pPr>
            <a:r>
              <a:rPr lang="en-US" sz="2000" b="0" i="0" dirty="0">
                <a:solidFill>
                  <a:srgbClr val="000000"/>
                </a:solidFill>
                <a:effectLst/>
                <a:latin typeface="Arial" panose="020B0604020202020204" pitchFamily="34" charset="0"/>
                <a:cs typeface="Arial" panose="020B0604020202020204" pitchFamily="34" charset="0"/>
              </a:rPr>
              <a:t>Random Acts of Kindness Day is February 17. Submit your message to SPAAR by February 9, and SPAAR will mail a card with your message and a coffee card to the recipient(s) of your choice. This day was created to spread love and positivity to create a more compassionate and caring society.</a:t>
            </a:r>
          </a:p>
          <a:p>
            <a:pPr algn="l" fontAlgn="base">
              <a:spcAft>
                <a:spcPts val="1125"/>
              </a:spcAft>
            </a:pPr>
            <a:r>
              <a:rPr lang="en-US" sz="2000" b="0" i="0" dirty="0">
                <a:solidFill>
                  <a:srgbClr val="000000"/>
                </a:solidFill>
                <a:effectLst/>
                <a:latin typeface="Arial" panose="020B0604020202020204" pitchFamily="34" charset="0"/>
                <a:cs typeface="Arial" panose="020B0604020202020204" pitchFamily="34" charset="0"/>
              </a:rPr>
              <a:t>This opportunity is open to all SPAAR members. </a:t>
            </a:r>
          </a:p>
          <a:p>
            <a:pPr algn="l" fontAlgn="base">
              <a:spcAft>
                <a:spcPts val="1125"/>
              </a:spcAft>
            </a:pPr>
            <a:r>
              <a:rPr lang="en-US" sz="2000" b="0" i="0" dirty="0">
                <a:solidFill>
                  <a:srgbClr val="000000"/>
                </a:solidFill>
                <a:effectLst/>
                <a:latin typeface="Arial" panose="020B0604020202020204" pitchFamily="34" charset="0"/>
                <a:cs typeface="Arial" panose="020B0604020202020204" pitchFamily="34" charset="0"/>
                <a:hlinkClick r:id="rId3"/>
              </a:rPr>
              <a:t>Submit your kindness message here</a:t>
            </a:r>
            <a:r>
              <a:rPr lang="en-US" sz="2000" b="0" i="0" dirty="0">
                <a:solidFill>
                  <a:srgbClr val="000000"/>
                </a:solidFill>
                <a:effectLst/>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76FC5C6D-71CE-68A9-2FAF-4840E7DE44A9}"/>
              </a:ext>
            </a:extLst>
          </p:cNvPr>
          <p:cNvPicPr>
            <a:picLocks noChangeAspect="1"/>
          </p:cNvPicPr>
          <p:nvPr/>
        </p:nvPicPr>
        <p:blipFill>
          <a:blip r:embed="rId4"/>
          <a:stretch>
            <a:fillRect/>
          </a:stretch>
        </p:blipFill>
        <p:spPr>
          <a:xfrm>
            <a:off x="897347" y="4205805"/>
            <a:ext cx="7349305" cy="2663697"/>
          </a:xfrm>
          <a:prstGeom prst="rect">
            <a:avLst/>
          </a:prstGeom>
        </p:spPr>
      </p:pic>
    </p:spTree>
    <p:extLst>
      <p:ext uri="{BB962C8B-B14F-4D97-AF65-F5344CB8AC3E}">
        <p14:creationId xmlns:p14="http://schemas.microsoft.com/office/powerpoint/2010/main" val="4125951414"/>
      </p:ext>
    </p:extLst>
  </p:cSld>
  <p:clrMapOvr>
    <a:masterClrMapping/>
  </p:clrMapOvr>
  <mc:AlternateContent xmlns:mc="http://schemas.openxmlformats.org/markup-compatibility/2006">
    <mc:Choice xmlns:p14="http://schemas.microsoft.com/office/powerpoint/2010/main" Requires="p14">
      <p:transition spd="slow" p14:dur="2000" advTm="25336"/>
    </mc:Choice>
    <mc:Fallback>
      <p:transition spd="slow" advTm="2533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9144000" cy="757168"/>
            <a:chOff x="0" y="2959818"/>
            <a:chExt cx="12192000" cy="757168"/>
          </a:xfrm>
        </p:grpSpPr>
        <p:sp>
          <p:nvSpPr>
            <p:cNvPr id="52" name="Freeform: Shape 51">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Shape 52">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Title 4">
            <a:extLst>
              <a:ext uri="{FF2B5EF4-FFF2-40B4-BE49-F238E27FC236}">
                <a16:creationId xmlns:a16="http://schemas.microsoft.com/office/drawing/2014/main" id="{1D763A76-A939-8FB3-0A9D-81D9C458EF75}"/>
              </a:ext>
            </a:extLst>
          </p:cNvPr>
          <p:cNvSpPr>
            <a:spLocks noGrp="1"/>
          </p:cNvSpPr>
          <p:nvPr>
            <p:ph type="title"/>
          </p:nvPr>
        </p:nvSpPr>
        <p:spPr>
          <a:xfrm>
            <a:off x="457200" y="762000"/>
            <a:ext cx="8229600" cy="1143000"/>
          </a:xfrm>
        </p:spPr>
        <p:txBody>
          <a:bodyPr>
            <a:normAutofit/>
          </a:bodyPr>
          <a:lstStyle/>
          <a:p>
            <a:r>
              <a:rPr lang="en-US" sz="2800" b="1" dirty="0">
                <a:solidFill>
                  <a:schemeClr val="bg1"/>
                </a:solidFill>
                <a:latin typeface="Arial" panose="020B0604020202020204" pitchFamily="34" charset="0"/>
                <a:cs typeface="Arial" panose="020B0604020202020204" pitchFamily="34" charset="0"/>
              </a:rPr>
              <a:t>Fair Housing/Anti-Bias Training and Code of Ethics: what members should know</a:t>
            </a:r>
          </a:p>
        </p:txBody>
      </p:sp>
      <p:sp>
        <p:nvSpPr>
          <p:cNvPr id="8" name="TextBox 7">
            <a:extLst>
              <a:ext uri="{FF2B5EF4-FFF2-40B4-BE49-F238E27FC236}">
                <a16:creationId xmlns:a16="http://schemas.microsoft.com/office/drawing/2014/main" id="{32976CFA-EEA4-9B4F-856F-9D1639AC66DC}"/>
              </a:ext>
            </a:extLst>
          </p:cNvPr>
          <p:cNvSpPr txBox="1"/>
          <p:nvPr/>
        </p:nvSpPr>
        <p:spPr>
          <a:xfrm>
            <a:off x="114300" y="3699242"/>
            <a:ext cx="8915400" cy="3139321"/>
          </a:xfrm>
          <a:prstGeom prst="rect">
            <a:avLst/>
          </a:prstGeom>
          <a:noFill/>
        </p:spPr>
        <p:txBody>
          <a:bodyPr wrap="square">
            <a:spAutoFit/>
          </a:bodyPr>
          <a:lstStyle/>
          <a:p>
            <a:r>
              <a:rPr lang="en-US" dirty="0">
                <a:solidFill>
                  <a:schemeClr val="bg1"/>
                </a:solidFill>
                <a:highlight>
                  <a:srgbClr val="000000"/>
                </a:highlight>
                <a:latin typeface="Arial" panose="020B0604020202020204" pitchFamily="34" charset="0"/>
                <a:cs typeface="Arial" panose="020B0604020202020204" pitchFamily="34" charset="0"/>
              </a:rPr>
              <a:t>Starting in 2025, Realtors® are required to complete Fair Housing/Anti-Bias Training upon becoming a member, and every three years thereafter, coinciding with the Code of Ethics training timeline. This requirement is in addition to the Code of Ethics training. Qualified training must be not less than two hours of instructional time. The training must meet specific learning objectives and criteria established by the National Association of REALTORS®.</a:t>
            </a:r>
          </a:p>
          <a:p>
            <a:r>
              <a:rPr lang="en-US" dirty="0">
                <a:solidFill>
                  <a:schemeClr val="bg1"/>
                </a:solidFill>
                <a:highlight>
                  <a:srgbClr val="000000"/>
                </a:highlight>
                <a:latin typeface="Arial" panose="020B0604020202020204" pitchFamily="34" charset="0"/>
                <a:cs typeface="Arial" panose="020B0604020202020204" pitchFamily="34" charset="0"/>
              </a:rPr>
              <a:t>The current three-year compliance period for both REALTORS® Code of Ethics </a:t>
            </a:r>
            <a:r>
              <a:rPr lang="en-US" u="sng" dirty="0">
                <a:solidFill>
                  <a:schemeClr val="bg1"/>
                </a:solidFill>
                <a:highlight>
                  <a:srgbClr val="000000"/>
                </a:highlight>
                <a:latin typeface="Arial" panose="020B0604020202020204" pitchFamily="34" charset="0"/>
                <a:cs typeface="Arial" panose="020B0604020202020204" pitchFamily="34" charset="0"/>
              </a:rPr>
              <a:t>and</a:t>
            </a:r>
            <a:r>
              <a:rPr lang="en-US" dirty="0">
                <a:solidFill>
                  <a:schemeClr val="bg1"/>
                </a:solidFill>
                <a:highlight>
                  <a:srgbClr val="000000"/>
                </a:highlight>
                <a:latin typeface="Arial" panose="020B0604020202020204" pitchFamily="34" charset="0"/>
                <a:cs typeface="Arial" panose="020B0604020202020204" pitchFamily="34" charset="0"/>
              </a:rPr>
              <a:t> Fair Housing/Anti-Bias Training is January 1, 2025 – December 31, 2027.</a:t>
            </a:r>
          </a:p>
          <a:p>
            <a:endParaRPr lang="en-US" dirty="0">
              <a:solidFill>
                <a:schemeClr val="bg1"/>
              </a:solidFill>
              <a:highlight>
                <a:srgbClr val="000000"/>
              </a:highlight>
              <a:latin typeface="Arial" panose="020B0604020202020204" pitchFamily="34" charset="0"/>
              <a:cs typeface="Arial" panose="020B0604020202020204" pitchFamily="34" charset="0"/>
            </a:endParaRPr>
          </a:p>
          <a:p>
            <a:r>
              <a:rPr lang="en-US" dirty="0">
                <a:solidFill>
                  <a:srgbClr val="3399FF"/>
                </a:solidFill>
                <a:highlight>
                  <a:srgbClr val="000000"/>
                </a:highligh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Find more information and approved options to meet the new Fair Housing requirement here.</a:t>
            </a:r>
            <a:endParaRPr lang="en-US" dirty="0">
              <a:solidFill>
                <a:srgbClr val="3399FF"/>
              </a:solidFill>
              <a:highlight>
                <a:srgbClr val="0000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2737336"/>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2" name="Picture 1">
            <a:extLst>
              <a:ext uri="{FF2B5EF4-FFF2-40B4-BE49-F238E27FC236}">
                <a16:creationId xmlns:a16="http://schemas.microsoft.com/office/drawing/2014/main" id="{E4C21094-991D-4300-AA0F-9F23126B7A69}"/>
              </a:ext>
            </a:extLst>
          </p:cNvPr>
          <p:cNvPicPr>
            <a:picLocks noChangeAspect="1"/>
          </p:cNvPicPr>
          <p:nvPr/>
        </p:nvPicPr>
        <p:blipFill>
          <a:blip r:embed="rId3"/>
          <a:stretch>
            <a:fillRect/>
          </a:stretch>
        </p:blipFill>
        <p:spPr>
          <a:xfrm>
            <a:off x="1818856" y="844906"/>
            <a:ext cx="5421465" cy="949401"/>
          </a:xfrm>
          <a:prstGeom prst="rect">
            <a:avLst/>
          </a:prstGeom>
        </p:spPr>
      </p:pic>
      <p:pic>
        <p:nvPicPr>
          <p:cNvPr id="5" name="Picture 4">
            <a:hlinkClick r:id="rId4"/>
            <a:extLst>
              <a:ext uri="{FF2B5EF4-FFF2-40B4-BE49-F238E27FC236}">
                <a16:creationId xmlns:a16="http://schemas.microsoft.com/office/drawing/2014/main" id="{034373EE-7854-4EA5-A86E-2E876BAEBB3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448230" y="1990324"/>
            <a:ext cx="4247539" cy="2831692"/>
          </a:xfrm>
          <a:prstGeom prst="rect">
            <a:avLst/>
          </a:prstGeom>
        </p:spPr>
      </p:pic>
      <p:sp>
        <p:nvSpPr>
          <p:cNvPr id="3" name="TextBox 2">
            <a:extLst>
              <a:ext uri="{FF2B5EF4-FFF2-40B4-BE49-F238E27FC236}">
                <a16:creationId xmlns:a16="http://schemas.microsoft.com/office/drawing/2014/main" id="{D8ED340A-0E8A-4E64-A0E6-1D19F67B2EEF}"/>
              </a:ext>
            </a:extLst>
          </p:cNvPr>
          <p:cNvSpPr txBox="1"/>
          <p:nvPr/>
        </p:nvSpPr>
        <p:spPr>
          <a:xfrm>
            <a:off x="2113338" y="5018034"/>
            <a:ext cx="4832503" cy="600164"/>
          </a:xfrm>
          <a:prstGeom prst="rect">
            <a:avLst/>
          </a:prstGeom>
          <a:noFill/>
        </p:spPr>
        <p:txBody>
          <a:bodyPr wrap="square" rtlCol="0">
            <a:spAutoFit/>
          </a:bodyPr>
          <a:lstStyle/>
          <a:p>
            <a:pPr algn="ctr" defTabSz="640080">
              <a:spcAft>
                <a:spcPts val="600"/>
              </a:spcAft>
            </a:pPr>
            <a:r>
              <a:rPr lang="en-US" sz="1400" kern="1200">
                <a:solidFill>
                  <a:schemeClr val="tx1"/>
                </a:solidFill>
                <a:latin typeface="+mn-lt"/>
                <a:ea typeface="+mn-ea"/>
                <a:cs typeface="+mn-cs"/>
                <a:hlinkClick r:id="rId6"/>
              </a:rPr>
              <a:t>Click here to see the latest Twin Cities housing statistics </a:t>
            </a:r>
            <a:endParaRPr lang="en-US" sz="1400" kern="1200">
              <a:solidFill>
                <a:schemeClr val="tx1"/>
              </a:solidFill>
              <a:latin typeface="+mn-lt"/>
              <a:ea typeface="+mn-ea"/>
              <a:cs typeface="+mn-cs"/>
            </a:endParaRPr>
          </a:p>
          <a:p>
            <a:pPr algn="ctr" defTabSz="640080">
              <a:spcAft>
                <a:spcPts val="600"/>
              </a:spcAft>
            </a:pPr>
            <a:r>
              <a:rPr lang="en-US" sz="1400" kern="1200">
                <a:solidFill>
                  <a:schemeClr val="tx1"/>
                </a:solidFill>
                <a:latin typeface="+mn-lt"/>
                <a:ea typeface="+mn-ea"/>
                <a:cs typeface="+mn-cs"/>
              </a:rPr>
              <a:t>(also available on SPAAR’s website under </a:t>
            </a:r>
            <a:r>
              <a:rPr lang="en-US" sz="1400" kern="1200">
                <a:solidFill>
                  <a:schemeClr val="tx1"/>
                </a:solidFill>
                <a:latin typeface="+mn-lt"/>
                <a:ea typeface="+mn-ea"/>
                <a:cs typeface="+mn-cs"/>
                <a:hlinkClick r:id="rId7"/>
              </a:rPr>
              <a:t>News &amp; Statistics</a:t>
            </a:r>
            <a:r>
              <a:rPr lang="en-US" sz="1400" kern="1200">
                <a:solidFill>
                  <a:schemeClr val="tx1"/>
                </a:solidFill>
                <a:latin typeface="+mn-lt"/>
                <a:ea typeface="+mn-ea"/>
                <a:cs typeface="+mn-cs"/>
              </a:rPr>
              <a:t>).</a:t>
            </a:r>
            <a:endParaRPr lang="en-US" sz="2000"/>
          </a:p>
        </p:txBody>
      </p:sp>
    </p:spTree>
    <p:extLst>
      <p:ext uri="{BB962C8B-B14F-4D97-AF65-F5344CB8AC3E}">
        <p14:creationId xmlns:p14="http://schemas.microsoft.com/office/powerpoint/2010/main" val="2929121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F0C6DF-5678-4107-B09C-B078E4DFDD8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513482" y="1143002"/>
            <a:ext cx="3200399" cy="1828798"/>
          </a:xfrm>
          <a:prstGeom prst="rect">
            <a:avLst/>
          </a:prstGeom>
        </p:spPr>
      </p:pic>
      <p:pic>
        <p:nvPicPr>
          <p:cNvPr id="3" name="Picture 2">
            <a:extLst>
              <a:ext uri="{FF2B5EF4-FFF2-40B4-BE49-F238E27FC236}">
                <a16:creationId xmlns:a16="http://schemas.microsoft.com/office/drawing/2014/main" id="{6DF0152F-5892-4444-ADF2-F5BD10762C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13483" y="4141008"/>
            <a:ext cx="3200677" cy="1623298"/>
          </a:xfrm>
          <a:prstGeom prst="rect">
            <a:avLst/>
          </a:prstGeom>
        </p:spPr>
      </p:pic>
      <p:sp>
        <p:nvSpPr>
          <p:cNvPr id="4" name="TextBox 3">
            <a:extLst>
              <a:ext uri="{FF2B5EF4-FFF2-40B4-BE49-F238E27FC236}">
                <a16:creationId xmlns:a16="http://schemas.microsoft.com/office/drawing/2014/main" id="{EAF575EC-A12C-46DF-879D-AA8905801A90}"/>
              </a:ext>
            </a:extLst>
          </p:cNvPr>
          <p:cNvSpPr txBox="1"/>
          <p:nvPr/>
        </p:nvSpPr>
        <p:spPr>
          <a:xfrm>
            <a:off x="228600" y="271150"/>
            <a:ext cx="5159000" cy="5878532"/>
          </a:xfrm>
          <a:prstGeom prst="rect">
            <a:avLst/>
          </a:prstGeom>
          <a:noFill/>
        </p:spPr>
        <p:txBody>
          <a:bodyPr wrap="square" rtlCol="0">
            <a:spAutoFit/>
          </a:bodyPr>
          <a:lstStyle/>
          <a:p>
            <a:r>
              <a:rPr lang="en-US" sz="2800" b="1" dirty="0">
                <a:solidFill>
                  <a:schemeClr val="tx2">
                    <a:lumMod val="75000"/>
                  </a:schemeClr>
                </a:solidFill>
              </a:rPr>
              <a:t>Are you receiving SPAAR’s weekly newsletters? </a:t>
            </a:r>
          </a:p>
          <a:p>
            <a:endParaRPr lang="en-US" sz="1200" dirty="0">
              <a:solidFill>
                <a:schemeClr val="tx2">
                  <a:lumMod val="75000"/>
                </a:schemeClr>
              </a:solidFill>
            </a:endParaRPr>
          </a:p>
          <a:p>
            <a:r>
              <a:rPr lang="en-US" sz="2800" dirty="0">
                <a:solidFill>
                  <a:schemeClr val="tx2">
                    <a:lumMod val="75000"/>
                  </a:schemeClr>
                </a:solidFill>
              </a:rPr>
              <a:t>If not, email </a:t>
            </a:r>
            <a:r>
              <a:rPr lang="en-US" sz="2800" b="1" dirty="0">
                <a:solidFill>
                  <a:schemeClr val="tx2">
                    <a:lumMod val="75000"/>
                  </a:schemeClr>
                </a:solidFill>
                <a:hlinkClick r:id="rId4">
                  <a:extLst>
                    <a:ext uri="{A12FA001-AC4F-418D-AE19-62706E023703}">
                      <ahyp:hlinkClr xmlns:ahyp="http://schemas.microsoft.com/office/drawing/2018/hyperlinkcolor" val="tx"/>
                    </a:ext>
                  </a:extLst>
                </a:hlinkClick>
              </a:rPr>
              <a:t>spaar@spaar.com</a:t>
            </a:r>
            <a:r>
              <a:rPr lang="en-US" sz="2800" b="1" dirty="0">
                <a:solidFill>
                  <a:schemeClr val="tx2">
                    <a:lumMod val="75000"/>
                  </a:schemeClr>
                </a:solidFill>
              </a:rPr>
              <a:t> </a:t>
            </a:r>
          </a:p>
          <a:p>
            <a:r>
              <a:rPr lang="en-US" sz="2800" dirty="0">
                <a:solidFill>
                  <a:schemeClr val="tx2">
                    <a:lumMod val="75000"/>
                  </a:schemeClr>
                </a:solidFill>
              </a:rPr>
              <a:t>to be sure you’re receiving </a:t>
            </a:r>
          </a:p>
          <a:p>
            <a:r>
              <a:rPr lang="en-US" sz="2800" b="1" dirty="0" err="1">
                <a:solidFill>
                  <a:schemeClr val="tx2">
                    <a:lumMod val="75000"/>
                  </a:schemeClr>
                </a:solidFill>
              </a:rPr>
              <a:t>eNews</a:t>
            </a:r>
            <a:r>
              <a:rPr lang="en-US" sz="2800" dirty="0">
                <a:solidFill>
                  <a:schemeClr val="tx2">
                    <a:lumMod val="75000"/>
                  </a:schemeClr>
                </a:solidFill>
              </a:rPr>
              <a:t> on Mondays and </a:t>
            </a:r>
            <a:r>
              <a:rPr lang="en-US" sz="2800" b="1">
                <a:solidFill>
                  <a:schemeClr val="tx2">
                    <a:lumMod val="75000"/>
                  </a:schemeClr>
                </a:solidFill>
              </a:rPr>
              <a:t>Education </a:t>
            </a:r>
            <a:r>
              <a:rPr lang="en-US" sz="2800">
                <a:solidFill>
                  <a:schemeClr val="tx2">
                    <a:lumMod val="75000"/>
                  </a:schemeClr>
                </a:solidFill>
              </a:rPr>
              <a:t>updates </a:t>
            </a:r>
            <a:r>
              <a:rPr lang="en-US" sz="2800" dirty="0">
                <a:solidFill>
                  <a:schemeClr val="tx2">
                    <a:lumMod val="75000"/>
                  </a:schemeClr>
                </a:solidFill>
              </a:rPr>
              <a:t>on Thursdays.</a:t>
            </a:r>
          </a:p>
          <a:p>
            <a:endParaRPr lang="en-US" sz="2800" dirty="0">
              <a:solidFill>
                <a:schemeClr val="tx2">
                  <a:lumMod val="75000"/>
                </a:schemeClr>
              </a:solidFill>
            </a:endParaRPr>
          </a:p>
          <a:p>
            <a:endParaRPr lang="en-US" sz="2800" dirty="0">
              <a:solidFill>
                <a:schemeClr val="tx2">
                  <a:lumMod val="75000"/>
                </a:schemeClr>
              </a:solidFill>
            </a:endParaRPr>
          </a:p>
          <a:p>
            <a:r>
              <a:rPr lang="en-US" sz="2800" dirty="0"/>
              <a:t>Keep up to date on SPAAR information and events at </a:t>
            </a:r>
            <a:r>
              <a:rPr lang="en-US" sz="2800" dirty="0">
                <a:hlinkClick r:id="rId5"/>
              </a:rPr>
              <a:t>www.spaar.com </a:t>
            </a:r>
            <a:r>
              <a:rPr lang="en-US" sz="2800" dirty="0"/>
              <a:t>and on social media: Facebook, Instagram, Twitter and LinkedIn.</a:t>
            </a:r>
            <a:endParaRPr lang="en-US" sz="2800" dirty="0">
              <a:solidFill>
                <a:schemeClr val="tx2">
                  <a:lumMod val="75000"/>
                </a:schemeClr>
              </a:solidFill>
            </a:endParaRPr>
          </a:p>
        </p:txBody>
      </p:sp>
      <p:pic>
        <p:nvPicPr>
          <p:cNvPr id="7" name="Picture 6">
            <a:extLst>
              <a:ext uri="{FF2B5EF4-FFF2-40B4-BE49-F238E27FC236}">
                <a16:creationId xmlns:a16="http://schemas.microsoft.com/office/drawing/2014/main" id="{6898E5CB-AAC6-463B-AAAA-13823979405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303076" y="711631"/>
            <a:ext cx="3632202" cy="2043113"/>
          </a:xfrm>
          <a:prstGeom prst="rect">
            <a:avLst/>
          </a:prstGeom>
        </p:spPr>
      </p:pic>
    </p:spTree>
    <p:extLst>
      <p:ext uri="{BB962C8B-B14F-4D97-AF65-F5344CB8AC3E}">
        <p14:creationId xmlns:p14="http://schemas.microsoft.com/office/powerpoint/2010/main" val="3536687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30289</TotalTime>
  <Words>558</Words>
  <Application>Microsoft Office PowerPoint</Application>
  <PresentationFormat>On-screen Show (4:3)</PresentationFormat>
  <Paragraphs>33</Paragraphs>
  <Slides>7</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 SPAAR/MAR/MNR joint annual housing market news conference   </vt:lpstr>
      <vt:lpstr>Apply now for the Emerging Leaders scholarship to attend NAR Midyear</vt:lpstr>
      <vt:lpstr>PowerPoint Presentation</vt:lpstr>
      <vt:lpstr>Send a card for Random Acts of Kindness Day</vt:lpstr>
      <vt:lpstr>Fair Housing/Anti-Bias Training and Code of Ethics: what members should know</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Kovacich</dc:creator>
  <cp:lastModifiedBy>Jennifer Kovacich</cp:lastModifiedBy>
  <cp:revision>340</cp:revision>
  <dcterms:created xsi:type="dcterms:W3CDTF">2021-02-06T20:58:33Z</dcterms:created>
  <dcterms:modified xsi:type="dcterms:W3CDTF">2025-02-01T03:10:31Z</dcterms:modified>
</cp:coreProperties>
</file>