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71" r:id="rId2"/>
    <p:sldId id="470" r:id="rId3"/>
    <p:sldId id="465" r:id="rId4"/>
    <p:sldId id="472" r:id="rId5"/>
    <p:sldId id="337" r:id="rId6"/>
    <p:sldId id="393"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71"/>
            <p14:sldId id="470"/>
            <p14:sldId id="465"/>
            <p14:sldId id="472"/>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616AA"/>
    <a:srgbClr val="CE46B4"/>
    <a:srgbClr val="3399FF"/>
    <a:srgbClr val="67B595"/>
    <a:srgbClr val="C96009"/>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10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12/15/2024</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12/15/2024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127811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105534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38135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22735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12/15/2024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paar.com/spaars-on-demand-education-pas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urveymonkey.com/r/2025SPAARKeyCommunit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paarportal.ramcoams.net/Meetings/Registration/MeetingDetails.aspx?mid=d0e45a7e-b2f0-40d7-aaee-f5b54541545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spaar.com/news-statistic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8.jpg"/><Relationship Id="rId4" Type="http://schemas.openxmlformats.org/officeDocument/2006/relationships/hyperlink" Target="https://spaar.com/news-statistics/statis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B51777-C692-FFF9-0978-9D36127ADE38}"/>
              </a:ext>
            </a:extLst>
          </p:cNvPr>
          <p:cNvSpPr>
            <a:spLocks noGrp="1"/>
          </p:cNvSpPr>
          <p:nvPr>
            <p:ph type="title"/>
          </p:nvPr>
        </p:nvSpPr>
        <p:spPr>
          <a:xfrm>
            <a:off x="205904" y="533400"/>
            <a:ext cx="2564892" cy="5583148"/>
          </a:xfrm>
        </p:spPr>
        <p:txBody>
          <a:bodyPr vert="horz" lIns="91440" tIns="45720" rIns="91440" bIns="45720" rtlCol="0" anchor="ctr">
            <a:normAutofit/>
          </a:bodyPr>
          <a:lstStyle/>
          <a:p>
            <a:pPr algn="l" fontAlgn="base">
              <a:spcAft>
                <a:spcPts val="1125"/>
              </a:spcAft>
            </a:pPr>
            <a:r>
              <a:rPr lang="en-US" sz="2800" b="1" i="0" dirty="0">
                <a:solidFill>
                  <a:srgbClr val="000000"/>
                </a:solidFill>
                <a:effectLst/>
                <a:latin typeface="Arial" panose="020B0604020202020204" pitchFamily="34" charset="0"/>
                <a:cs typeface="Arial" panose="020B0604020202020204" pitchFamily="34" charset="0"/>
              </a:rPr>
              <a:t>Check out SPAAR’s On-Demand Education Pass – </a:t>
            </a:r>
            <a:br>
              <a:rPr lang="en-US" sz="2800" b="1" i="0" dirty="0">
                <a:solidFill>
                  <a:srgbClr val="000000"/>
                </a:solidFill>
                <a:effectLst/>
                <a:latin typeface="Arial" panose="020B0604020202020204" pitchFamily="34" charset="0"/>
                <a:cs typeface="Arial" panose="020B0604020202020204" pitchFamily="34" charset="0"/>
              </a:rPr>
            </a:br>
            <a:r>
              <a:rPr lang="en-US" sz="2800" b="1" i="0" dirty="0">
                <a:solidFill>
                  <a:srgbClr val="000000"/>
                </a:solidFill>
                <a:effectLst/>
                <a:latin typeface="Arial" panose="020B0604020202020204" pitchFamily="34" charset="0"/>
                <a:cs typeface="Arial" panose="020B0604020202020204" pitchFamily="34" charset="0"/>
              </a:rPr>
              <a:t>25% discount when purchased by December 31</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630936"/>
            <a:ext cx="13716" cy="5590381"/>
          </a:xfrm>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5590381" fill="none" extrusionOk="0">
                <a:moveTo>
                  <a:pt x="0" y="0"/>
                </a:moveTo>
                <a:cubicBezTo>
                  <a:pt x="6519" y="-664"/>
                  <a:pt x="8288" y="665"/>
                  <a:pt x="13716" y="0"/>
                </a:cubicBezTo>
                <a:cubicBezTo>
                  <a:pt x="-9798" y="225076"/>
                  <a:pt x="41703" y="562283"/>
                  <a:pt x="13716" y="754701"/>
                </a:cubicBezTo>
                <a:cubicBezTo>
                  <a:pt x="-14271" y="947119"/>
                  <a:pt x="25509" y="1239251"/>
                  <a:pt x="13716" y="1565307"/>
                </a:cubicBezTo>
                <a:cubicBezTo>
                  <a:pt x="1923" y="1891363"/>
                  <a:pt x="2588" y="1999140"/>
                  <a:pt x="13716" y="2152297"/>
                </a:cubicBezTo>
                <a:cubicBezTo>
                  <a:pt x="24845" y="2305454"/>
                  <a:pt x="24133" y="2598333"/>
                  <a:pt x="13716" y="2906998"/>
                </a:cubicBezTo>
                <a:cubicBezTo>
                  <a:pt x="3299" y="3215663"/>
                  <a:pt x="30691" y="3327412"/>
                  <a:pt x="13716" y="3549892"/>
                </a:cubicBezTo>
                <a:cubicBezTo>
                  <a:pt x="-3259" y="3772372"/>
                  <a:pt x="33989" y="3843836"/>
                  <a:pt x="13716" y="4080978"/>
                </a:cubicBezTo>
                <a:cubicBezTo>
                  <a:pt x="-6557" y="4318120"/>
                  <a:pt x="-8378" y="4511166"/>
                  <a:pt x="13716" y="4835680"/>
                </a:cubicBezTo>
                <a:cubicBezTo>
                  <a:pt x="35810" y="5160194"/>
                  <a:pt x="-17642" y="5401748"/>
                  <a:pt x="13716" y="5590381"/>
                </a:cubicBezTo>
                <a:cubicBezTo>
                  <a:pt x="8599" y="5590092"/>
                  <a:pt x="6708" y="5590668"/>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3716" h="5590381"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4226" y="1794517"/>
                  <a:pt x="13716" y="2152297"/>
                </a:cubicBezTo>
                <a:cubicBezTo>
                  <a:pt x="-6794" y="2510077"/>
                  <a:pt x="36274" y="2594424"/>
                  <a:pt x="13716" y="2739287"/>
                </a:cubicBezTo>
                <a:cubicBezTo>
                  <a:pt x="-8842" y="2884150"/>
                  <a:pt x="22545" y="3129706"/>
                  <a:pt x="13716" y="3493988"/>
                </a:cubicBezTo>
                <a:cubicBezTo>
                  <a:pt x="4887" y="3858270"/>
                  <a:pt x="49629" y="4041447"/>
                  <a:pt x="13716" y="4304593"/>
                </a:cubicBezTo>
                <a:cubicBezTo>
                  <a:pt x="-22197" y="4567740"/>
                  <a:pt x="45055" y="5149125"/>
                  <a:pt x="13716" y="5590381"/>
                </a:cubicBezTo>
                <a:cubicBezTo>
                  <a:pt x="9649" y="5590058"/>
                  <a:pt x="6483" y="5589928"/>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EF1640-42B9-C759-7E8B-31D4BA9E4EEE}"/>
              </a:ext>
            </a:extLst>
          </p:cNvPr>
          <p:cNvSpPr txBox="1"/>
          <p:nvPr/>
        </p:nvSpPr>
        <p:spPr>
          <a:xfrm>
            <a:off x="3437761" y="2895600"/>
            <a:ext cx="5601462" cy="2819400"/>
          </a:xfrm>
          <a:prstGeom prst="rect">
            <a:avLst/>
          </a:prstGeom>
        </p:spPr>
        <p:txBody>
          <a:bodyPr vert="horz" lIns="91440" tIns="45720" rIns="91440" bIns="45720" rtlCol="0" anchor="t">
            <a:noAutofit/>
          </a:bodyPr>
          <a:lstStyle/>
          <a:p>
            <a:pPr algn="l" fontAlgn="base">
              <a:spcAft>
                <a:spcPts val="1125"/>
              </a:spcAft>
            </a:pPr>
            <a:r>
              <a:rPr lang="en-US" sz="2000" i="0" dirty="0">
                <a:solidFill>
                  <a:srgbClr val="000000"/>
                </a:solidFill>
                <a:effectLst/>
                <a:latin typeface="Arial" panose="020B0604020202020204" pitchFamily="34" charset="0"/>
                <a:cs typeface="Arial" panose="020B0604020202020204" pitchFamily="34" charset="0"/>
              </a:rPr>
              <a:t>With </a:t>
            </a:r>
            <a:r>
              <a:rPr lang="en-US" sz="2000" i="0" dirty="0">
                <a:solidFill>
                  <a:srgbClr val="000000"/>
                </a:solidFill>
                <a:effectLst/>
                <a:latin typeface="Arial" panose="020B0604020202020204" pitchFamily="34" charset="0"/>
                <a:cs typeface="Arial" panose="020B0604020202020204" pitchFamily="34" charset="0"/>
                <a:hlinkClick r:id="rId3"/>
              </a:rPr>
              <a:t>SPAAR’s On-Demand Education Pass</a:t>
            </a:r>
            <a:r>
              <a:rPr lang="en-US" sz="2000" i="0" dirty="0">
                <a:solidFill>
                  <a:srgbClr val="000000"/>
                </a:solidFill>
                <a:effectLst/>
                <a:latin typeface="Arial" panose="020B0604020202020204" pitchFamily="34" charset="0"/>
                <a:cs typeface="Arial" panose="020B0604020202020204" pitchFamily="34" charset="0"/>
              </a:rPr>
              <a:t>, there are no preset bundles - you get to choose 10 courses of any CE length for one low price! Flexible, convenient, and designed for busy REALTORS®.</a:t>
            </a:r>
          </a:p>
          <a:p>
            <a:pPr algn="l" fontAlgn="base">
              <a:spcAft>
                <a:spcPts val="1125"/>
              </a:spcAft>
            </a:pPr>
            <a:r>
              <a:rPr lang="en-US" sz="2000" i="0" dirty="0">
                <a:solidFill>
                  <a:srgbClr val="000000"/>
                </a:solidFill>
                <a:effectLst/>
                <a:latin typeface="Arial" panose="020B0604020202020204" pitchFamily="34" charset="0"/>
                <a:cs typeface="Arial" panose="020B0604020202020204" pitchFamily="34" charset="0"/>
              </a:rPr>
              <a:t>SPAAR is committed to bringing its members relevant and exciting education. 15 or more hours of new On-Demand CE will be added throughout the year!</a:t>
            </a:r>
          </a:p>
          <a:p>
            <a:pPr algn="l" fontAlgn="base">
              <a:spcAft>
                <a:spcPts val="1125"/>
              </a:spcAft>
            </a:pPr>
            <a:endParaRPr lang="en-US" sz="1600" b="0" i="0" dirty="0">
              <a:solidFill>
                <a:srgbClr val="000000"/>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DFB24C-1F6A-EAF6-8DF8-B5FB0B23010F}"/>
              </a:ext>
            </a:extLst>
          </p:cNvPr>
          <p:cNvPicPr>
            <a:picLocks noChangeAspect="1"/>
          </p:cNvPicPr>
          <p:nvPr/>
        </p:nvPicPr>
        <p:blipFill>
          <a:blip r:embed="rId4"/>
          <a:stretch>
            <a:fillRect/>
          </a:stretch>
        </p:blipFill>
        <p:spPr>
          <a:xfrm>
            <a:off x="3313010" y="201883"/>
            <a:ext cx="5625086" cy="2491834"/>
          </a:xfrm>
          <a:prstGeom prst="rect">
            <a:avLst/>
          </a:prstGeom>
        </p:spPr>
      </p:pic>
    </p:spTree>
    <p:extLst>
      <p:ext uri="{BB962C8B-B14F-4D97-AF65-F5344CB8AC3E}">
        <p14:creationId xmlns:p14="http://schemas.microsoft.com/office/powerpoint/2010/main" val="292483568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C5CC66-72A9-3D0A-53AF-D91633940AA3}"/>
              </a:ext>
            </a:extLst>
          </p:cNvPr>
          <p:cNvPicPr>
            <a:picLocks noChangeAspect="1"/>
          </p:cNvPicPr>
          <p:nvPr/>
        </p:nvPicPr>
        <p:blipFill>
          <a:blip r:embed="rId3">
            <a:extLst>
              <a:ext uri="{28A0092B-C50C-407E-A947-70E740481C1C}">
                <a14:useLocalDpi xmlns:a14="http://schemas.microsoft.com/office/drawing/2010/main" val="0"/>
              </a:ext>
            </a:extLst>
          </a:blip>
          <a:srcRect l="22730" r="22730"/>
          <a:stretch/>
        </p:blipFill>
        <p:spPr>
          <a:xfrm>
            <a:off x="-1295400" y="1448"/>
            <a:ext cx="725221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BB51777-C692-FFF9-0978-9D36127ADE38}"/>
              </a:ext>
            </a:extLst>
          </p:cNvPr>
          <p:cNvSpPr>
            <a:spLocks noGrp="1"/>
          </p:cNvSpPr>
          <p:nvPr>
            <p:ph type="title"/>
          </p:nvPr>
        </p:nvSpPr>
        <p:spPr>
          <a:xfrm>
            <a:off x="5648706" y="267145"/>
            <a:ext cx="3266692" cy="1899912"/>
          </a:xfrm>
        </p:spPr>
        <p:txBody>
          <a:bodyPr vert="horz" lIns="91440" tIns="45720" rIns="91440" bIns="45720" rtlCol="0" anchor="ctr">
            <a:normAutofit/>
          </a:bodyPr>
          <a:lstStyle/>
          <a:p>
            <a:pPr algn="l" fontAlgn="base">
              <a:lnSpc>
                <a:spcPct val="90000"/>
              </a:lnSpc>
            </a:pPr>
            <a:r>
              <a:rPr lang="en-US" sz="2700" b="1" dirty="0">
                <a:solidFill>
                  <a:schemeClr val="accent4">
                    <a:lumMod val="50000"/>
                  </a:schemeClr>
                </a:solidFill>
              </a:rPr>
              <a:t>Applications now open for </a:t>
            </a:r>
            <a:r>
              <a:rPr lang="en-US" sz="2700" b="1" dirty="0">
                <a:solidFill>
                  <a:schemeClr val="accent4">
                    <a:lumMod val="50000"/>
                  </a:schemeClr>
                </a:solidFill>
                <a:effectLst/>
              </a:rPr>
              <a:t>Key Communities grant program</a:t>
            </a:r>
            <a:endParaRPr lang="en-US" sz="2700" b="1" i="0" dirty="0">
              <a:solidFill>
                <a:schemeClr val="accent4">
                  <a:lumMod val="50000"/>
                </a:schemeClr>
              </a:solidFill>
              <a:effectLst/>
            </a:endParaRPr>
          </a:p>
        </p:txBody>
      </p:sp>
      <p:sp>
        <p:nvSpPr>
          <p:cNvPr id="7" name="TextBox 6">
            <a:extLst>
              <a:ext uri="{FF2B5EF4-FFF2-40B4-BE49-F238E27FC236}">
                <a16:creationId xmlns:a16="http://schemas.microsoft.com/office/drawing/2014/main" id="{81EF1640-42B9-C759-7E8B-31D4BA9E4EEE}"/>
              </a:ext>
            </a:extLst>
          </p:cNvPr>
          <p:cNvSpPr txBox="1"/>
          <p:nvPr/>
        </p:nvSpPr>
        <p:spPr>
          <a:xfrm>
            <a:off x="5648706" y="2057400"/>
            <a:ext cx="3490724" cy="3742762"/>
          </a:xfrm>
          <a:prstGeom prst="rect">
            <a:avLst/>
          </a:prstGeom>
        </p:spPr>
        <p:txBody>
          <a:bodyPr vert="horz" lIns="91440" tIns="45720" rIns="91440" bIns="45720" rtlCol="0">
            <a:normAutofit fontScale="25000" lnSpcReduction="20000"/>
          </a:bodyPr>
          <a:lstStyle/>
          <a:p>
            <a:pPr fontAlgn="base">
              <a:lnSpc>
                <a:spcPct val="120000"/>
              </a:lnSpc>
            </a:pPr>
            <a:r>
              <a:rPr lang="en-US" sz="6000" dirty="0">
                <a:effectLst/>
                <a:latin typeface="Arial" panose="020B0604020202020204" pitchFamily="34" charset="0"/>
                <a:cs typeface="Arial" panose="020B0604020202020204" pitchFamily="34" charset="0"/>
              </a:rPr>
              <a:t>SPAAR </a:t>
            </a:r>
            <a:r>
              <a:rPr lang="en-US" sz="6000" dirty="0">
                <a:latin typeface="Arial" panose="020B0604020202020204" pitchFamily="34" charset="0"/>
                <a:cs typeface="Arial" panose="020B0604020202020204" pitchFamily="34" charset="0"/>
              </a:rPr>
              <a:t>has kicked off its fifth year of the Key Communities grant program with </a:t>
            </a:r>
            <a:r>
              <a:rPr lang="en-US" sz="6000" dirty="0">
                <a:latin typeface="Arial" panose="020B0604020202020204" pitchFamily="34" charset="0"/>
                <a:cs typeface="Arial" panose="020B0604020202020204" pitchFamily="34" charset="0"/>
                <a:hlinkClick r:id="rId4"/>
              </a:rPr>
              <a:t>applications now being accepted </a:t>
            </a:r>
            <a:r>
              <a:rPr lang="en-US" sz="6000" dirty="0">
                <a:latin typeface="Arial" panose="020B0604020202020204" pitchFamily="34" charset="0"/>
                <a:cs typeface="Arial" panose="020B0604020202020204" pitchFamily="34" charset="0"/>
              </a:rPr>
              <a:t>through Friday, December 20.</a:t>
            </a:r>
          </a:p>
          <a:p>
            <a:pPr indent="-228600" fontAlgn="base">
              <a:lnSpc>
                <a:spcPct val="120000"/>
              </a:lnSpc>
              <a:buFont typeface="Arial" panose="020B0604020202020204" pitchFamily="34" charset="0"/>
              <a:buChar char="•"/>
            </a:pPr>
            <a:endParaRPr lang="en-US" sz="6000" b="0" i="0" dirty="0">
              <a:effectLst/>
              <a:latin typeface="Arial" panose="020B0604020202020204" pitchFamily="34" charset="0"/>
              <a:cs typeface="Arial" panose="020B0604020202020204" pitchFamily="34" charset="0"/>
            </a:endParaRPr>
          </a:p>
          <a:p>
            <a:pPr fontAlgn="base">
              <a:lnSpc>
                <a:spcPct val="120000"/>
              </a:lnSpc>
            </a:pPr>
            <a:r>
              <a:rPr lang="en-US" sz="6000" b="0" i="0" dirty="0">
                <a:effectLst/>
                <a:latin typeface="Arial" panose="020B0604020202020204" pitchFamily="34" charset="0"/>
                <a:cs typeface="Arial" panose="020B0604020202020204" pitchFamily="34" charset="0"/>
              </a:rPr>
              <a:t>Key Communities is a yearlong initiative that builds strong ties between SPAAR Realtor® members and communities within SPAAR’s </a:t>
            </a:r>
          </a:p>
          <a:p>
            <a:pPr fontAlgn="base">
              <a:lnSpc>
                <a:spcPct val="120000"/>
              </a:lnSpc>
            </a:pPr>
            <a:r>
              <a:rPr lang="en-US" sz="6000" b="0" i="0" dirty="0">
                <a:effectLst/>
                <a:latin typeface="Arial" panose="020B0604020202020204" pitchFamily="34" charset="0"/>
                <a:cs typeface="Arial" panose="020B0604020202020204" pitchFamily="34" charset="0"/>
              </a:rPr>
              <a:t>12-county service area.</a:t>
            </a:r>
          </a:p>
          <a:p>
            <a:pPr indent="-228600" fontAlgn="base">
              <a:lnSpc>
                <a:spcPct val="120000"/>
              </a:lnSpc>
              <a:buFont typeface="Arial" panose="020B0604020202020204" pitchFamily="34" charset="0"/>
              <a:buChar char="•"/>
            </a:pPr>
            <a:endParaRPr lang="en-US" sz="6000" dirty="0">
              <a:latin typeface="Arial" panose="020B0604020202020204" pitchFamily="34" charset="0"/>
              <a:cs typeface="Arial" panose="020B0604020202020204" pitchFamily="34" charset="0"/>
            </a:endParaRPr>
          </a:p>
          <a:p>
            <a:pPr fontAlgn="base">
              <a:lnSpc>
                <a:spcPct val="120000"/>
              </a:lnSpc>
            </a:pPr>
            <a:r>
              <a:rPr lang="en-US" sz="6000" b="0" i="0" dirty="0">
                <a:effectLst/>
                <a:latin typeface="Arial" panose="020B0604020202020204" pitchFamily="34" charset="0"/>
                <a:cs typeface="Arial" panose="020B0604020202020204" pitchFamily="34" charset="0"/>
              </a:rPr>
              <a:t>Three applicants will be chosen by SPAAR’s Government Affairs Committee for projects.</a:t>
            </a:r>
          </a:p>
          <a:p>
            <a:pPr indent="-228600" fontAlgn="base">
              <a:lnSpc>
                <a:spcPct val="120000"/>
              </a:lnSpc>
              <a:buFont typeface="Arial" panose="020B0604020202020204" pitchFamily="34" charset="0"/>
              <a:buChar char="•"/>
            </a:pPr>
            <a:endParaRPr lang="en-US" sz="6000" dirty="0">
              <a:latin typeface="Arial" panose="020B0604020202020204" pitchFamily="34" charset="0"/>
              <a:cs typeface="Arial" panose="020B0604020202020204" pitchFamily="34" charset="0"/>
            </a:endParaRPr>
          </a:p>
          <a:p>
            <a:pPr fontAlgn="base">
              <a:lnSpc>
                <a:spcPct val="120000"/>
              </a:lnSpc>
            </a:pPr>
            <a:r>
              <a:rPr lang="en-US" sz="6000" b="0" i="0" dirty="0">
                <a:effectLst/>
                <a:latin typeface="Arial" panose="020B0604020202020204" pitchFamily="34" charset="0"/>
                <a:cs typeface="Arial" panose="020B0604020202020204" pitchFamily="34" charset="0"/>
              </a:rPr>
              <a:t>Prior participants have included the cities of Blaine, Burnsville, Centerville, Coon Rapids, Faribault, Farmington and St. Paul.</a:t>
            </a:r>
          </a:p>
          <a:p>
            <a:pPr indent="-228600" fontAlgn="base">
              <a:lnSpc>
                <a:spcPct val="90000"/>
              </a:lnSpc>
              <a:spcAft>
                <a:spcPts val="600"/>
              </a:spcAft>
              <a:buFont typeface="Arial" panose="020B0604020202020204" pitchFamily="34" charset="0"/>
              <a:buChar char="•"/>
            </a:pPr>
            <a:endParaRPr lang="en-US" sz="1100" b="0" i="0" dirty="0">
              <a:effectLst/>
            </a:endParaRPr>
          </a:p>
        </p:txBody>
      </p:sp>
    </p:spTree>
    <p:extLst>
      <p:ext uri="{BB962C8B-B14F-4D97-AF65-F5344CB8AC3E}">
        <p14:creationId xmlns:p14="http://schemas.microsoft.com/office/powerpoint/2010/main" val="1980084154"/>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EF1640-42B9-C759-7E8B-31D4BA9E4EEE}"/>
              </a:ext>
            </a:extLst>
          </p:cNvPr>
          <p:cNvSpPr txBox="1"/>
          <p:nvPr/>
        </p:nvSpPr>
        <p:spPr>
          <a:xfrm>
            <a:off x="422694" y="1284444"/>
            <a:ext cx="8169848" cy="1956946"/>
          </a:xfrm>
          <a:prstGeom prst="rect">
            <a:avLst/>
          </a:prstGeom>
          <a:noFill/>
        </p:spPr>
        <p:txBody>
          <a:bodyPr wrap="square">
            <a:spAutoFit/>
          </a:bodyPr>
          <a:lstStyle/>
          <a:p>
            <a:pPr algn="l" fontAlgn="base">
              <a:spcAft>
                <a:spcPts val="1125"/>
              </a:spcAft>
            </a:pPr>
            <a:r>
              <a:rPr lang="en-US" sz="1600" b="0" i="0" dirty="0">
                <a:solidFill>
                  <a:srgbClr val="000000"/>
                </a:solidFill>
                <a:effectLst/>
                <a:latin typeface="Arial" panose="020B0604020202020204" pitchFamily="34" charset="0"/>
                <a:cs typeface="Arial" panose="020B0604020202020204" pitchFamily="34" charset="0"/>
              </a:rPr>
              <a:t>SPAAR has another opportunity for members to focus on their mental wellness through supportive discussions, exercises in self-awareness, and techniques to manage the roller coaster of real estate on Thursday, December 19, from 10-11am.</a:t>
            </a:r>
          </a:p>
          <a:p>
            <a:pPr algn="l" fontAlgn="base">
              <a:spcAft>
                <a:spcPts val="1125"/>
              </a:spcAft>
            </a:pPr>
            <a:r>
              <a:rPr lang="en-US" sz="1600" b="0" i="0" dirty="0">
                <a:solidFill>
                  <a:srgbClr val="000000"/>
                </a:solidFill>
                <a:effectLst/>
                <a:latin typeface="Arial" panose="020B0604020202020204" pitchFamily="34" charset="0"/>
                <a:cs typeface="Arial" panose="020B0604020202020204" pitchFamily="34" charset="0"/>
              </a:rPr>
              <a:t>Realtors® strive to be resilient and compassionate professionals who are at the top of their game mentally and emotionally for their clients, yet Realtors® are also parents, caregivers, grandparents and people with lives beyond real estate, and the stressors that can come with the job. </a:t>
            </a:r>
            <a:r>
              <a:rPr lang="en-US" sz="1600" b="0" i="0" dirty="0">
                <a:solidFill>
                  <a:srgbClr val="000000"/>
                </a:solidFill>
                <a:effectLst/>
                <a:latin typeface="Arial" panose="020B0604020202020204" pitchFamily="34" charset="0"/>
                <a:cs typeface="Arial" panose="020B0604020202020204" pitchFamily="34" charset="0"/>
                <a:hlinkClick r:id="rId3"/>
              </a:rPr>
              <a:t>Register for the session here</a:t>
            </a:r>
            <a:r>
              <a:rPr lang="en-US" sz="1600" b="0" i="0" dirty="0">
                <a:solidFill>
                  <a:srgbClr val="000000"/>
                </a:solidFill>
                <a:effectLst/>
                <a:latin typeface="Arial" panose="020B0604020202020204" pitchFamily="34" charset="0"/>
                <a:cs typeface="Arial" panose="020B0604020202020204" pitchFamily="34" charset="0"/>
              </a:rPr>
              <a:t>.</a:t>
            </a:r>
          </a:p>
        </p:txBody>
      </p:sp>
      <p:sp>
        <p:nvSpPr>
          <p:cNvPr id="4" name="Title 3">
            <a:extLst>
              <a:ext uri="{FF2B5EF4-FFF2-40B4-BE49-F238E27FC236}">
                <a16:creationId xmlns:a16="http://schemas.microsoft.com/office/drawing/2014/main" id="{5BB51777-C692-FFF9-0978-9D36127ADE38}"/>
              </a:ext>
            </a:extLst>
          </p:cNvPr>
          <p:cNvSpPr>
            <a:spLocks noGrp="1"/>
          </p:cNvSpPr>
          <p:nvPr>
            <p:ph type="title"/>
          </p:nvPr>
        </p:nvSpPr>
        <p:spPr/>
        <p:txBody>
          <a:bodyPr>
            <a:normAutofit/>
          </a:bodyPr>
          <a:lstStyle/>
          <a:p>
            <a:pPr algn="l" fontAlgn="base">
              <a:spcAft>
                <a:spcPts val="1125"/>
              </a:spcAft>
            </a:pPr>
            <a:r>
              <a:rPr lang="en-US" sz="2800" b="1" i="0" dirty="0">
                <a:solidFill>
                  <a:srgbClr val="002060"/>
                </a:solidFill>
                <a:effectLst/>
                <a:latin typeface="Arial" panose="020B0604020202020204" pitchFamily="34" charset="0"/>
                <a:cs typeface="Arial" panose="020B0604020202020204" pitchFamily="34" charset="0"/>
              </a:rPr>
              <a:t>SPAAR’s next mental wellness session will take place on December 19</a:t>
            </a:r>
          </a:p>
        </p:txBody>
      </p:sp>
      <p:pic>
        <p:nvPicPr>
          <p:cNvPr id="3" name="Picture 2">
            <a:extLst>
              <a:ext uri="{FF2B5EF4-FFF2-40B4-BE49-F238E27FC236}">
                <a16:creationId xmlns:a16="http://schemas.microsoft.com/office/drawing/2014/main" id="{777167F4-27A8-A407-AD65-A8C37FE0B801}"/>
              </a:ext>
            </a:extLst>
          </p:cNvPr>
          <p:cNvPicPr>
            <a:picLocks noChangeAspect="1"/>
          </p:cNvPicPr>
          <p:nvPr/>
        </p:nvPicPr>
        <p:blipFill>
          <a:blip r:embed="rId4"/>
          <a:stretch>
            <a:fillRect/>
          </a:stretch>
        </p:blipFill>
        <p:spPr>
          <a:xfrm>
            <a:off x="0" y="3459399"/>
            <a:ext cx="9144000" cy="3398601"/>
          </a:xfrm>
          <a:prstGeom prst="rect">
            <a:avLst/>
          </a:prstGeom>
        </p:spPr>
      </p:pic>
    </p:spTree>
    <p:extLst>
      <p:ext uri="{BB962C8B-B14F-4D97-AF65-F5344CB8AC3E}">
        <p14:creationId xmlns:p14="http://schemas.microsoft.com/office/powerpoint/2010/main" val="52260281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B51777-C692-FFF9-0978-9D36127ADE38}"/>
              </a:ext>
            </a:extLst>
          </p:cNvPr>
          <p:cNvSpPr>
            <a:spLocks noGrp="1"/>
          </p:cNvSpPr>
          <p:nvPr>
            <p:ph type="title"/>
          </p:nvPr>
        </p:nvSpPr>
        <p:spPr>
          <a:xfrm>
            <a:off x="152400" y="4094700"/>
            <a:ext cx="3293268" cy="1907884"/>
          </a:xfrm>
        </p:spPr>
        <p:txBody>
          <a:bodyPr vert="horz" lIns="91440" tIns="45720" rIns="91440" bIns="45720" rtlCol="0" anchor="t">
            <a:normAutofit/>
          </a:bodyPr>
          <a:lstStyle/>
          <a:p>
            <a:pPr algn="l" fontAlgn="base">
              <a:lnSpc>
                <a:spcPct val="90000"/>
              </a:lnSpc>
            </a:pPr>
            <a:r>
              <a:rPr lang="en-US" sz="2700" b="1" dirty="0">
                <a:solidFill>
                  <a:schemeClr val="bg1"/>
                </a:solidFill>
              </a:rPr>
              <a:t>SPAAR is a sponsor of the King Boreas Grande Day Parade – January 25 at 2pm</a:t>
            </a:r>
            <a:endParaRPr lang="en-US" sz="2700" b="1" i="0" dirty="0">
              <a:solidFill>
                <a:schemeClr val="bg1"/>
              </a:solidFill>
              <a:effectLst/>
            </a:endParaRPr>
          </a:p>
        </p:txBody>
      </p:sp>
      <p:pic>
        <p:nvPicPr>
          <p:cNvPr id="3" name="Picture 2">
            <a:extLst>
              <a:ext uri="{FF2B5EF4-FFF2-40B4-BE49-F238E27FC236}">
                <a16:creationId xmlns:a16="http://schemas.microsoft.com/office/drawing/2014/main" id="{07CC39D6-1BCD-21A7-0478-49A13858FED3}"/>
              </a:ext>
            </a:extLst>
          </p:cNvPr>
          <p:cNvPicPr>
            <a:picLocks noChangeAspect="1"/>
          </p:cNvPicPr>
          <p:nvPr/>
        </p:nvPicPr>
        <p:blipFill>
          <a:blip r:embed="rId3"/>
          <a:srcRect l="13043" r="3377" b="1"/>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20" name="Group 19">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4" name="Freeform: Shape 1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5E75DAA3-517C-808B-4188-9C4208E793A9}"/>
              </a:ext>
            </a:extLst>
          </p:cNvPr>
          <p:cNvSpPr txBox="1"/>
          <p:nvPr/>
        </p:nvSpPr>
        <p:spPr>
          <a:xfrm>
            <a:off x="3598068" y="3592001"/>
            <a:ext cx="5393532" cy="2264542"/>
          </a:xfrm>
          <a:prstGeom prst="rect">
            <a:avLst/>
          </a:prstGeom>
        </p:spPr>
        <p:txBody>
          <a:bodyPr vert="horz" lIns="91440" tIns="45720" rIns="91440" bIns="45720" rtlCol="0">
            <a:noAutofit/>
          </a:bodyPr>
          <a:lstStyle/>
          <a:p>
            <a:pPr fontAlgn="base">
              <a:lnSpc>
                <a:spcPct val="90000"/>
              </a:lnSpc>
              <a:spcAft>
                <a:spcPts val="1125"/>
              </a:spcAft>
            </a:pPr>
            <a:r>
              <a:rPr lang="en-US" b="0" i="0" dirty="0">
                <a:solidFill>
                  <a:schemeClr val="bg1">
                    <a:alpha val="80000"/>
                  </a:schemeClr>
                </a:solidFill>
                <a:effectLst/>
              </a:rPr>
              <a:t>SPAAR is seeking participants to be part of its parade unit for the 2025 King Boreas Grande Day Parade on Saturday, January 25, at 2pm. Families and friends of SPAAR members are welcome to join in the fun!</a:t>
            </a:r>
          </a:p>
          <a:p>
            <a:pPr fontAlgn="base">
              <a:lnSpc>
                <a:spcPct val="90000"/>
              </a:lnSpc>
              <a:spcAft>
                <a:spcPts val="1125"/>
              </a:spcAft>
            </a:pPr>
            <a:r>
              <a:rPr lang="en-US" b="0" i="0" dirty="0">
                <a:solidFill>
                  <a:schemeClr val="bg1">
                    <a:alpha val="80000"/>
                  </a:schemeClr>
                </a:solidFill>
                <a:effectLst/>
              </a:rPr>
              <a:t>Interested to walk in the Grande Day Parade? Email spaar@spaar.com if interested to partake.</a:t>
            </a:r>
          </a:p>
          <a:p>
            <a:pPr fontAlgn="base">
              <a:lnSpc>
                <a:spcPct val="90000"/>
              </a:lnSpc>
              <a:spcAft>
                <a:spcPts val="1125"/>
              </a:spcAft>
            </a:pPr>
            <a:r>
              <a:rPr lang="en-US" b="0" i="0" dirty="0">
                <a:solidFill>
                  <a:schemeClr val="bg1">
                    <a:alpha val="80000"/>
                  </a:schemeClr>
                </a:solidFill>
                <a:effectLst/>
              </a:rPr>
              <a:t>SPAAR wants to hear members’ Winter Carnival stories. Do you have a personal connection to this beloved Saint Paul tradition? SPAAR will share these stories on social media and in </a:t>
            </a:r>
            <a:r>
              <a:rPr lang="en-US" b="0" i="0" dirty="0" err="1">
                <a:solidFill>
                  <a:schemeClr val="bg1">
                    <a:alpha val="80000"/>
                  </a:schemeClr>
                </a:solidFill>
                <a:effectLst/>
              </a:rPr>
              <a:t>eNews</a:t>
            </a:r>
            <a:r>
              <a:rPr lang="en-US" b="0" i="0" dirty="0">
                <a:solidFill>
                  <a:schemeClr val="bg1">
                    <a:alpha val="80000"/>
                  </a:schemeClr>
                </a:solidFill>
                <a:effectLst/>
              </a:rPr>
              <a:t>. Share your story at spaar@spaar.com.</a:t>
            </a:r>
          </a:p>
        </p:txBody>
      </p:sp>
    </p:spTree>
    <p:extLst>
      <p:ext uri="{BB962C8B-B14F-4D97-AF65-F5344CB8AC3E}">
        <p14:creationId xmlns:p14="http://schemas.microsoft.com/office/powerpoint/2010/main" val="156243915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9291" y="2092214"/>
            <a:ext cx="4245415" cy="2627911"/>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31997</TotalTime>
  <Words>486</Words>
  <Application>Microsoft Office PowerPoint</Application>
  <PresentationFormat>On-screen Show (4:3)</PresentationFormat>
  <Paragraphs>33</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Check out SPAAR’s On-Demand Education Pass –  25% discount when purchased by December 31</vt:lpstr>
      <vt:lpstr>Applications now open for Key Communities grant program</vt:lpstr>
      <vt:lpstr>SPAAR’s next mental wellness session will take place on December 19</vt:lpstr>
      <vt:lpstr>SPAAR is a sponsor of the King Boreas Grande Day Parade – January 25 at 2pm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407</cp:revision>
  <cp:lastPrinted>2024-08-09T21:31:38Z</cp:lastPrinted>
  <dcterms:created xsi:type="dcterms:W3CDTF">2021-02-06T20:58:33Z</dcterms:created>
  <dcterms:modified xsi:type="dcterms:W3CDTF">2024-12-16T06:44:27Z</dcterms:modified>
</cp:coreProperties>
</file>