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71" r:id="rId2"/>
    <p:sldId id="470" r:id="rId3"/>
    <p:sldId id="465" r:id="rId4"/>
    <p:sldId id="472" r:id="rId5"/>
    <p:sldId id="337" r:id="rId6"/>
    <p:sldId id="39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2D1FB-4806-4E28-B463-2060B92DF0E4}">
          <p14:sldIdLst>
            <p14:sldId id="471"/>
            <p14:sldId id="470"/>
            <p14:sldId id="465"/>
            <p14:sldId id="472"/>
            <p14:sldId id="337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Kovacich" initials="JK" lastIdx="1" clrIdx="0">
    <p:extLst>
      <p:ext uri="{19B8F6BF-5375-455C-9EA6-DF929625EA0E}">
        <p15:presenceInfo xmlns:p15="http://schemas.microsoft.com/office/powerpoint/2012/main" userId="S::jkovacich@spaar.com::682405fb-931d-4e4c-9748-6b771dd9a6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616AA"/>
    <a:srgbClr val="CE46B4"/>
    <a:srgbClr val="3399FF"/>
    <a:srgbClr val="67B595"/>
    <a:srgbClr val="C96009"/>
    <a:srgbClr val="EF2D72"/>
    <a:srgbClr val="D6C80C"/>
    <a:srgbClr val="236735"/>
    <a:srgbClr val="540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3" autoAdjust="0"/>
  </p:normalViewPr>
  <p:slideViewPr>
    <p:cSldViewPr>
      <p:cViewPr varScale="1">
        <p:scale>
          <a:sx n="74" d="100"/>
          <a:sy n="74" d="100"/>
        </p:scale>
        <p:origin x="10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346A81-1E36-4424-BE3E-F05AB64FF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843AC-704B-473D-A22E-9729CFEA1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B4B78E-CBF4-420B-8308-937B4C7FC13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BBCD9-2C64-48FF-A439-143F321BF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5BAD1-870D-47CB-8C86-1A1522B9D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D826C-D097-4D0D-8960-8EC91948FE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4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341417-6D06-744B-B3DC-B539B444BCF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AA58E9-FFC9-1A41-B3DF-2C226A6B4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9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1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4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A58E9-FFC9-1A41-B3DF-2C226A6B4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AF53-7B83-46DB-8F5F-794DBB8EDE21}" type="datetimeFigureOut">
              <a:rPr lang="en-US" smtClean="0"/>
              <a:pPr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AF0-7238-43B6-8204-CB6DAE071F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paar.com/ondemand-pass/" TargetMode="External"/><Relationship Id="rId4" Type="http://schemas.openxmlformats.org/officeDocument/2006/relationships/hyperlink" Target="https://www.nar.realtor/my-account#term-my-educ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urveymonkey.com/r/2025SPAARKeyCommuniti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arportal.ramcoams.net/Meetings/Registration/MeetingDetails.aspx?mid=d0e45a7e-b2f0-40d7-aaee-f5b54541545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paar.com/professional-development/calenda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paar.com/news-statistic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ar.stats.showingtime.com/reports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spaar.com/news-statistics/statistic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spaar.com/" TargetMode="External"/><Relationship Id="rId4" Type="http://schemas.openxmlformats.org/officeDocument/2006/relationships/hyperlink" Target="mailto:spaar@spaar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51777-C692-FFF9-0978-9D36127A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40823"/>
            <a:ext cx="2564892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spcAft>
                <a:spcPts val="1125"/>
              </a:spcAft>
            </a:pPr>
            <a:r>
              <a:rPr lang="en-US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sensitive education reminders:</a:t>
            </a:r>
            <a:br>
              <a:rPr lang="en-US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Code of Ethics and On-Demand Education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00400" y="630936"/>
            <a:ext cx="13716" cy="5590381"/>
          </a:xfrm>
          <a:custGeom>
            <a:avLst/>
            <a:gdLst>
              <a:gd name="connsiteX0" fmla="*/ 0 w 13716"/>
              <a:gd name="connsiteY0" fmla="*/ 0 h 5590381"/>
              <a:gd name="connsiteX1" fmla="*/ 13716 w 13716"/>
              <a:gd name="connsiteY1" fmla="*/ 0 h 5590381"/>
              <a:gd name="connsiteX2" fmla="*/ 13716 w 13716"/>
              <a:gd name="connsiteY2" fmla="*/ 754701 h 5590381"/>
              <a:gd name="connsiteX3" fmla="*/ 13716 w 13716"/>
              <a:gd name="connsiteY3" fmla="*/ 1565307 h 5590381"/>
              <a:gd name="connsiteX4" fmla="*/ 13716 w 13716"/>
              <a:gd name="connsiteY4" fmla="*/ 2152297 h 5590381"/>
              <a:gd name="connsiteX5" fmla="*/ 13716 w 13716"/>
              <a:gd name="connsiteY5" fmla="*/ 2906998 h 5590381"/>
              <a:gd name="connsiteX6" fmla="*/ 13716 w 13716"/>
              <a:gd name="connsiteY6" fmla="*/ 3549892 h 5590381"/>
              <a:gd name="connsiteX7" fmla="*/ 13716 w 13716"/>
              <a:gd name="connsiteY7" fmla="*/ 4080978 h 5590381"/>
              <a:gd name="connsiteX8" fmla="*/ 13716 w 13716"/>
              <a:gd name="connsiteY8" fmla="*/ 4835680 h 5590381"/>
              <a:gd name="connsiteX9" fmla="*/ 13716 w 13716"/>
              <a:gd name="connsiteY9" fmla="*/ 5590381 h 5590381"/>
              <a:gd name="connsiteX10" fmla="*/ 0 w 13716"/>
              <a:gd name="connsiteY10" fmla="*/ 5590381 h 5590381"/>
              <a:gd name="connsiteX11" fmla="*/ 0 w 13716"/>
              <a:gd name="connsiteY11" fmla="*/ 4835680 h 5590381"/>
              <a:gd name="connsiteX12" fmla="*/ 0 w 13716"/>
              <a:gd name="connsiteY12" fmla="*/ 4304593 h 5590381"/>
              <a:gd name="connsiteX13" fmla="*/ 0 w 13716"/>
              <a:gd name="connsiteY13" fmla="*/ 3773507 h 5590381"/>
              <a:gd name="connsiteX14" fmla="*/ 0 w 13716"/>
              <a:gd name="connsiteY14" fmla="*/ 3186517 h 5590381"/>
              <a:gd name="connsiteX15" fmla="*/ 0 w 13716"/>
              <a:gd name="connsiteY15" fmla="*/ 2487720 h 5590381"/>
              <a:gd name="connsiteX16" fmla="*/ 0 w 13716"/>
              <a:gd name="connsiteY16" fmla="*/ 1956633 h 5590381"/>
              <a:gd name="connsiteX17" fmla="*/ 0 w 13716"/>
              <a:gd name="connsiteY17" fmla="*/ 1425547 h 5590381"/>
              <a:gd name="connsiteX18" fmla="*/ 0 w 13716"/>
              <a:gd name="connsiteY18" fmla="*/ 614942 h 5590381"/>
              <a:gd name="connsiteX19" fmla="*/ 0 w 13716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716" h="5590381" fill="none" extrusionOk="0">
                <a:moveTo>
                  <a:pt x="0" y="0"/>
                </a:moveTo>
                <a:cubicBezTo>
                  <a:pt x="6519" y="-664"/>
                  <a:pt x="8288" y="665"/>
                  <a:pt x="13716" y="0"/>
                </a:cubicBezTo>
                <a:cubicBezTo>
                  <a:pt x="-9798" y="225076"/>
                  <a:pt x="41703" y="562283"/>
                  <a:pt x="13716" y="754701"/>
                </a:cubicBezTo>
                <a:cubicBezTo>
                  <a:pt x="-14271" y="947119"/>
                  <a:pt x="25509" y="1239251"/>
                  <a:pt x="13716" y="1565307"/>
                </a:cubicBezTo>
                <a:cubicBezTo>
                  <a:pt x="1923" y="1891363"/>
                  <a:pt x="2588" y="1999140"/>
                  <a:pt x="13716" y="2152297"/>
                </a:cubicBezTo>
                <a:cubicBezTo>
                  <a:pt x="24845" y="2305454"/>
                  <a:pt x="24133" y="2598333"/>
                  <a:pt x="13716" y="2906998"/>
                </a:cubicBezTo>
                <a:cubicBezTo>
                  <a:pt x="3299" y="3215663"/>
                  <a:pt x="30691" y="3327412"/>
                  <a:pt x="13716" y="3549892"/>
                </a:cubicBezTo>
                <a:cubicBezTo>
                  <a:pt x="-3259" y="3772372"/>
                  <a:pt x="33989" y="3843836"/>
                  <a:pt x="13716" y="4080978"/>
                </a:cubicBezTo>
                <a:cubicBezTo>
                  <a:pt x="-6557" y="4318120"/>
                  <a:pt x="-8378" y="4511166"/>
                  <a:pt x="13716" y="4835680"/>
                </a:cubicBezTo>
                <a:cubicBezTo>
                  <a:pt x="35810" y="5160194"/>
                  <a:pt x="-17642" y="5401748"/>
                  <a:pt x="13716" y="5590381"/>
                </a:cubicBezTo>
                <a:cubicBezTo>
                  <a:pt x="8599" y="5590092"/>
                  <a:pt x="6708" y="5590668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3716" h="5590381" stroke="0" extrusionOk="0">
                <a:moveTo>
                  <a:pt x="0" y="0"/>
                </a:moveTo>
                <a:cubicBezTo>
                  <a:pt x="4626" y="620"/>
                  <a:pt x="7856" y="-428"/>
                  <a:pt x="13716" y="0"/>
                </a:cubicBezTo>
                <a:cubicBezTo>
                  <a:pt x="36569" y="165299"/>
                  <a:pt x="-959" y="427555"/>
                  <a:pt x="13716" y="698798"/>
                </a:cubicBezTo>
                <a:cubicBezTo>
                  <a:pt x="28391" y="970041"/>
                  <a:pt x="15108" y="1226199"/>
                  <a:pt x="13716" y="1397595"/>
                </a:cubicBezTo>
                <a:cubicBezTo>
                  <a:pt x="12324" y="1568991"/>
                  <a:pt x="34226" y="1794517"/>
                  <a:pt x="13716" y="2152297"/>
                </a:cubicBezTo>
                <a:cubicBezTo>
                  <a:pt x="-6794" y="2510077"/>
                  <a:pt x="36274" y="2594424"/>
                  <a:pt x="13716" y="2739287"/>
                </a:cubicBezTo>
                <a:cubicBezTo>
                  <a:pt x="-8842" y="2884150"/>
                  <a:pt x="22545" y="3129706"/>
                  <a:pt x="13716" y="3493988"/>
                </a:cubicBezTo>
                <a:cubicBezTo>
                  <a:pt x="4887" y="3858270"/>
                  <a:pt x="49629" y="4041447"/>
                  <a:pt x="13716" y="4304593"/>
                </a:cubicBezTo>
                <a:cubicBezTo>
                  <a:pt x="-22197" y="4567740"/>
                  <a:pt x="45055" y="5149125"/>
                  <a:pt x="13716" y="5590381"/>
                </a:cubicBezTo>
                <a:cubicBezTo>
                  <a:pt x="9649" y="5590058"/>
                  <a:pt x="6483" y="5589928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7C123-A8D4-52AA-9D0B-8E4D9128E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257" y="380868"/>
            <a:ext cx="4064471" cy="2286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EF1640-42B9-C759-7E8B-31D4BA9E4EEE}"/>
              </a:ext>
            </a:extLst>
          </p:cNvPr>
          <p:cNvSpPr txBox="1"/>
          <p:nvPr/>
        </p:nvSpPr>
        <p:spPr>
          <a:xfrm>
            <a:off x="3437761" y="2895600"/>
            <a:ext cx="5601462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l" fontAlgn="base">
              <a:spcAft>
                <a:spcPts val="112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Before yearend 2024, SPAAR wants to make sure members are up on their Code of Ethics status and are aware of its limited offer for a price-reduced On-Demand Education Pass.</a:t>
            </a:r>
          </a:p>
          <a:p>
            <a:pPr algn="l" fontAlgn="base">
              <a:spcAft>
                <a:spcPts val="112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Realtors® must have completed an approved Code of Ethics course between January 1, 2022, and December 31, 2024.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Check your COE compliance status today.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 you took COE from another provider, be sure to report that to SPAAR.</a:t>
            </a:r>
          </a:p>
          <a:p>
            <a:pPr algn="l" fontAlgn="base">
              <a:spcAft>
                <a:spcPts val="112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SPAAR's On-Demand Education Pass is on sale for a limited time. This pass provides an opportunity to bundle preferred courses for one low cost.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Learn more and purchase an On-Demand Education Pass.</a:t>
            </a:r>
            <a:endParaRPr lang="en-US" sz="1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3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5CC66-72A9-3D0A-53AF-D91633940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r="18176" b="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51777-C692-FFF9-0978-9D36127A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6" y="267145"/>
            <a:ext cx="3266692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</a:rPr>
              <a:t>Applications now open for </a:t>
            </a:r>
            <a:r>
              <a:rPr lang="en-US" sz="2700" b="1" dirty="0">
                <a:solidFill>
                  <a:schemeClr val="accent4">
                    <a:lumMod val="50000"/>
                  </a:schemeClr>
                </a:solidFill>
                <a:effectLst/>
              </a:rPr>
              <a:t>Key Communities grant program</a:t>
            </a:r>
            <a:endParaRPr lang="en-US" sz="2700" b="1" i="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F1640-42B9-C759-7E8B-31D4BA9E4EEE}"/>
              </a:ext>
            </a:extLst>
          </p:cNvPr>
          <p:cNvSpPr txBox="1"/>
          <p:nvPr/>
        </p:nvSpPr>
        <p:spPr>
          <a:xfrm>
            <a:off x="5648706" y="2057400"/>
            <a:ext cx="3490724" cy="3742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sz="6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has kicked off its fifth year of the Key Communities grant program with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applications now being accepted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through Friday, December 13.</a:t>
            </a:r>
          </a:p>
          <a:p>
            <a:pPr indent="-2286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6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 Communities is a yearlong initiative that builds strong ties between SPAAR Realtor® members and communities within SPAAR’s </a:t>
            </a:r>
          </a:p>
          <a:p>
            <a:pPr fontAlgn="base">
              <a:lnSpc>
                <a:spcPct val="120000"/>
              </a:lnSpc>
            </a:pPr>
            <a:r>
              <a:rPr lang="en-US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12-county service area.</a:t>
            </a:r>
          </a:p>
          <a:p>
            <a:pPr indent="-2286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Three applicants will be chosen by SPAAR’s Government Affairs Committee for projects.</a:t>
            </a:r>
          </a:p>
          <a:p>
            <a:pPr indent="-2286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6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participants have included the cities of Blaine, Burnsville, Centerville, Coon Rapids, Faribault, Farmington and St. Paul.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00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EF1640-42B9-C759-7E8B-31D4BA9E4EEE}"/>
              </a:ext>
            </a:extLst>
          </p:cNvPr>
          <p:cNvSpPr txBox="1"/>
          <p:nvPr/>
        </p:nvSpPr>
        <p:spPr>
          <a:xfrm>
            <a:off x="422694" y="1284444"/>
            <a:ext cx="8169848" cy="195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112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 has another opportunity for members to focus on their mental wellness through supportive discussions, exercises in self-awareness, and techniques to manage the roller coaster of real estate on Thursday, December 19, from 10-11am.</a:t>
            </a:r>
          </a:p>
          <a:p>
            <a:pPr algn="l" fontAlgn="base">
              <a:spcAft>
                <a:spcPts val="112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Realtors® strive to be resilient and compassionate professionals who are at the top of their game mentally and emotionally for their clients, yet Realtors® are also parents, caregivers, grandparents and people with lives beyond real estate, and the stressors that can come with the job.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Register for the session here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B51777-C692-FFF9-0978-9D36127A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ts val="1125"/>
              </a:spcAft>
            </a:pPr>
            <a:r>
              <a:rPr lang="en-US" sz="28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SPAAR’s next mental wellness session will take place on December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167F4-27A8-A407-AD65-A8C37FE0B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59399"/>
            <a:ext cx="9144000" cy="33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B51777-C692-FFF9-0978-9D36127A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fontAlgn="base">
              <a:lnSpc>
                <a:spcPct val="90000"/>
              </a:lnSpc>
            </a:pPr>
            <a:r>
              <a:rPr lang="en-US" sz="3100" b="1" dirty="0">
                <a:solidFill>
                  <a:srgbClr val="002060"/>
                </a:solidFill>
              </a:rPr>
              <a:t>Add</a:t>
            </a:r>
            <a:r>
              <a:rPr lang="en-US" sz="3100" b="1" dirty="0">
                <a:solidFill>
                  <a:srgbClr val="002060"/>
                </a:solidFill>
                <a:effectLst/>
              </a:rPr>
              <a:t> SPAAR Toastmasters </a:t>
            </a:r>
            <a:r>
              <a:rPr lang="en-US" sz="3100" b="1" dirty="0">
                <a:solidFill>
                  <a:srgbClr val="002060"/>
                </a:solidFill>
              </a:rPr>
              <a:t>to your calendar for the new year</a:t>
            </a:r>
            <a:endParaRPr lang="en-US" sz="3100" b="1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B97EB-BE5C-86B4-3E62-0DA052B856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 b="103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75DAA3-517C-808B-4188-9C4208E793A9}"/>
              </a:ext>
            </a:extLst>
          </p:cNvPr>
          <p:cNvSpPr txBox="1"/>
          <p:nvPr/>
        </p:nvSpPr>
        <p:spPr>
          <a:xfrm>
            <a:off x="3910940" y="164150"/>
            <a:ext cx="5233060" cy="6529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SPAAR Toastmasters welcomes those who are interested in mastering their communication and leadership skills.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SPAAR Toastmasters meetings take place at SPAAR on the first and third Tuesdays of each month from 1-2pm.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Toastmasters provides:</a:t>
            </a:r>
          </a:p>
          <a:p>
            <a:pPr marL="342900" marR="0" lvl="0" indent="-342900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Impromptu speaking opportunities</a:t>
            </a:r>
          </a:p>
          <a:p>
            <a:pPr marL="342900" marR="0" lvl="0" indent="-342900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Meeting management skills</a:t>
            </a:r>
          </a:p>
          <a:p>
            <a:pPr marL="342900" marR="0" lvl="0" indent="-342900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Self-paced program</a:t>
            </a:r>
          </a:p>
          <a:p>
            <a:pPr marL="342900" marR="0" lvl="0" indent="-342900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Constructive evaluation</a:t>
            </a:r>
          </a:p>
          <a:p>
            <a:pPr marL="342900" marR="0" lvl="0" indent="-342900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Positive and fun learning environment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Toastmasters operates clubs worldwide to promote communication and public speaking skills and SPAAR Toastmasters has existed since 2019.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Updates are noted on 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SPAAR's calendar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24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6"/>
    </mc:Choice>
    <mc:Fallback xmlns="">
      <p:transition spd="slow" advTm="253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21094-991D-4300-AA0F-9F23126B7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56" y="844906"/>
            <a:ext cx="5421465" cy="949401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034373EE-7854-4EA5-A86E-2E876BAEB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9291" y="1990324"/>
            <a:ext cx="4245415" cy="2831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ED340A-0E8A-4E64-A0E6-1D19F67B2EEF}"/>
              </a:ext>
            </a:extLst>
          </p:cNvPr>
          <p:cNvSpPr txBox="1"/>
          <p:nvPr/>
        </p:nvSpPr>
        <p:spPr>
          <a:xfrm>
            <a:off x="2113338" y="5018034"/>
            <a:ext cx="48325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0080">
              <a:spcAft>
                <a:spcPts val="600"/>
              </a:spcAft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Click here to see the latest Twin Cities housing statistics </a:t>
            </a:r>
            <a:endParaRPr lang="en-US" sz="1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defTabSz="640080">
              <a:spcAft>
                <a:spcPts val="600"/>
              </a:spcAft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(also available on SPAAR’s website under 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News &amp; Statistics</a:t>
            </a: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291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F0C6DF-5678-4107-B09C-B078E4DFD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2" y="1143002"/>
            <a:ext cx="3200399" cy="1828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0152F-5892-4444-ADF2-F5BD1076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483" y="4141008"/>
            <a:ext cx="3200677" cy="1623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F575EC-A12C-46DF-879D-AA8905801A90}"/>
              </a:ext>
            </a:extLst>
          </p:cNvPr>
          <p:cNvSpPr txBox="1"/>
          <p:nvPr/>
        </p:nvSpPr>
        <p:spPr>
          <a:xfrm>
            <a:off x="228600" y="271150"/>
            <a:ext cx="5159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Are you receiving SPAAR’s weekly newsletters? </a:t>
            </a: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If not, email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spaar@spaar.com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 be sure you’re receiving </a:t>
            </a: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eNews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on Mondays and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Education 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</a:rPr>
              <a:t>updates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on Thursdays.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/>
              <a:t>Keep up to date on SPAAR information and events at </a:t>
            </a:r>
            <a:r>
              <a:rPr lang="en-US" sz="2800" dirty="0">
                <a:hlinkClick r:id="rId5"/>
              </a:rPr>
              <a:t>www.spaar.com </a:t>
            </a:r>
            <a:r>
              <a:rPr lang="en-US" sz="2800" dirty="0"/>
              <a:t>and on social media: Facebook, Instagram, Twitter and LinkedIn.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8E5CB-AAC6-463B-AAAA-138239794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076" y="711631"/>
            <a:ext cx="3632202" cy="204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8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31533</TotalTime>
  <Words>498</Words>
  <Application>Microsoft Office PowerPoint</Application>
  <PresentationFormat>On-screen Show (4:3)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Symbol</vt:lpstr>
      <vt:lpstr>Office Theme</vt:lpstr>
      <vt:lpstr>Time sensitive education reminders:  Code of Ethics and On-Demand Education</vt:lpstr>
      <vt:lpstr>Applications now open for Key Communities grant program</vt:lpstr>
      <vt:lpstr>SPAAR’s next mental wellness session will take place on December 19</vt:lpstr>
      <vt:lpstr>Add SPAAR Toastmasters to your calendar for the new year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Kovacich</dc:creator>
  <cp:lastModifiedBy>Jennifer Kovacich</cp:lastModifiedBy>
  <cp:revision>405</cp:revision>
  <cp:lastPrinted>2024-08-09T21:31:38Z</cp:lastPrinted>
  <dcterms:created xsi:type="dcterms:W3CDTF">2021-02-06T20:58:33Z</dcterms:created>
  <dcterms:modified xsi:type="dcterms:W3CDTF">2024-11-27T21:59:07Z</dcterms:modified>
</cp:coreProperties>
</file>