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70" r:id="rId6"/>
    <p:sldId id="260" r:id="rId7"/>
    <p:sldId id="261" r:id="rId8"/>
    <p:sldId id="262" r:id="rId9"/>
    <p:sldId id="265" r:id="rId10"/>
    <p:sldId id="263" r:id="rId11"/>
    <p:sldId id="264" r:id="rId12"/>
    <p:sldId id="271" r:id="rId13"/>
    <p:sldId id="272"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5" d="100"/>
          <a:sy n="35" d="100"/>
        </p:scale>
        <p:origin x="118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C7624C-3418-452D-BF9A-0C0CEF0E20C7}"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A9674-FDED-49E1-B027-00628A543155}" type="slidenum">
              <a:rPr lang="en-US" smtClean="0"/>
              <a:t>‹#›</a:t>
            </a:fld>
            <a:endParaRPr lang="en-US"/>
          </a:p>
        </p:txBody>
      </p:sp>
    </p:spTree>
    <p:extLst>
      <p:ext uri="{BB962C8B-B14F-4D97-AF65-F5344CB8AC3E}">
        <p14:creationId xmlns:p14="http://schemas.microsoft.com/office/powerpoint/2010/main" val="599526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TOPIC</a:t>
            </a:r>
            <a:r>
              <a:rPr lang="en-US" dirty="0"/>
              <a:t>: How do you know if anything like this has happened in your area? </a:t>
            </a:r>
          </a:p>
          <a:p>
            <a:r>
              <a:rPr lang="en-US" dirty="0"/>
              <a:t>Take the time to have a conversation about what situations your agents have been in, how they handled it, how it made them feel, what they could have done differently, and what they do now proactively. </a:t>
            </a:r>
          </a:p>
        </p:txBody>
      </p:sp>
      <p:sp>
        <p:nvSpPr>
          <p:cNvPr id="4" name="Slide Number Placeholder 3"/>
          <p:cNvSpPr>
            <a:spLocks noGrp="1"/>
          </p:cNvSpPr>
          <p:nvPr>
            <p:ph type="sldNum" sz="quarter" idx="5"/>
          </p:nvPr>
        </p:nvSpPr>
        <p:spPr/>
        <p:txBody>
          <a:bodyPr/>
          <a:lstStyle/>
          <a:p>
            <a:fld id="{ED4A9674-FDED-49E1-B027-00628A543155}" type="slidenum">
              <a:rPr lang="en-US" smtClean="0"/>
              <a:t>3</a:t>
            </a:fld>
            <a:endParaRPr lang="en-US"/>
          </a:p>
        </p:txBody>
      </p:sp>
    </p:spTree>
    <p:extLst>
      <p:ext uri="{BB962C8B-B14F-4D97-AF65-F5344CB8AC3E}">
        <p14:creationId xmlns:p14="http://schemas.microsoft.com/office/powerpoint/2010/main" val="234328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Call the nearest police station and ask for the public education officer or safety education officer. Ask that person if the department can schedule a presentation for your office to address personal and professional safety.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Some police departments provide safety information specific to real estate professionals.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Establish a relationship with your local police department with the first two steps listed here. Once they understand your commitment to the safety of your agents, ask them if they can, on request, have a squad car drive by scheduled open houses.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Once you have placed agent safety at the forefront of your police representative’s mind, ask if he or she can let you know as soon as possible if any crimes are committed against real estate professionals in your community. Criminals often repeat their behavior, whether is robbing a lone real estate agent in a vacant property or even rape or murder. The sooner it you know that something, even something minor, has happened to a real estate professional in your area, the sooner you can alert your own agents to a specific danger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Check with your local fire department to find out what guidance and education they can provide for your office. They may assist you with fire drills and evacuation drills that are appropriate for your office setting.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Meet weekly or monthly with your own co-workers and other area brokers and agents to discuss business and safety issues. Share any concerns and news, such as harassing phone calls or suspicious-seeming clients.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ED4A9674-FDED-49E1-B027-00628A543155}" type="slidenum">
              <a:rPr lang="en-US" smtClean="0"/>
              <a:t>4</a:t>
            </a:fld>
            <a:endParaRPr lang="en-US"/>
          </a:p>
        </p:txBody>
      </p:sp>
    </p:spTree>
    <p:extLst>
      <p:ext uri="{BB962C8B-B14F-4D97-AF65-F5344CB8AC3E}">
        <p14:creationId xmlns:p14="http://schemas.microsoft.com/office/powerpoint/2010/main" val="454148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a:t>
            </a:r>
          </a:p>
          <a:p>
            <a:r>
              <a:rPr lang="en-US" b="1" dirty="0"/>
              <a:t>1. What are some of the concerns about potential crime that you might have when working at the office?</a:t>
            </a:r>
          </a:p>
          <a:p>
            <a:r>
              <a:rPr lang="en-US" b="1" dirty="0"/>
              <a:t>2. Have you ever found yourself working alone in the office? Perhaps in the evening or during a slow time of day? Have you ever had a stranger walk in and possibly felt threatened? How did you/ would you respond to the situation?</a:t>
            </a:r>
          </a:p>
          <a:p>
            <a:endParaRPr lang="en-US" b="1" dirty="0"/>
          </a:p>
          <a:p>
            <a:r>
              <a:rPr lang="en-US" dirty="0"/>
              <a:t>General Security Measures </a:t>
            </a:r>
          </a:p>
          <a:p>
            <a:r>
              <a:rPr lang="en-US" dirty="0"/>
              <a:t>• Know staff in other nearby businesses and be aware of their schedules. </a:t>
            </a:r>
          </a:p>
          <a:p>
            <a:r>
              <a:rPr lang="en-US" dirty="0"/>
              <a:t>• Ensure all doors other than the main entrance are secured. • Make certain windows are not obscured so that passersby can see in. </a:t>
            </a:r>
          </a:p>
          <a:p>
            <a:r>
              <a:rPr lang="en-US" dirty="0"/>
              <a:t>• Make sure there is a clear exit route from the service desk to the door. • Never allow visitors to wander freely about the business. Have the person whom they want to see come to the front office area and escort the individual to the meeting area. </a:t>
            </a:r>
          </a:p>
          <a:p>
            <a:r>
              <a:rPr lang="en-US" dirty="0"/>
              <a:t>• Have a visitor log book and policy on issuing visitor tags that limit access to certain areas and hours of the day. </a:t>
            </a:r>
          </a:p>
          <a:p>
            <a:r>
              <a:rPr lang="en-US" dirty="0"/>
              <a:t>• If you encounter an individual while working late or alone, indicate to that person that you are not alone. Say something like, “My supervisor will be right with you and should be able to assist you.” </a:t>
            </a:r>
          </a:p>
          <a:p>
            <a:r>
              <a:rPr lang="en-US" dirty="0"/>
              <a:t>• Keep personal information private. Avoid discussing where you live, after-work or vacation plans in front of customers, new coworkers or anyone in general with whom you are not comfortable. </a:t>
            </a:r>
          </a:p>
          <a:p>
            <a:r>
              <a:rPr lang="en-US" dirty="0"/>
              <a:t>• Install a spare phone in the storage room. </a:t>
            </a:r>
          </a:p>
          <a:p>
            <a:r>
              <a:rPr lang="en-US" dirty="0"/>
              <a:t>• Install an alarm, (preferably both audible and monitored). Have alarm buttons in strategic spots; i.e. panic buttons at the reception area. </a:t>
            </a:r>
          </a:p>
          <a:p>
            <a:r>
              <a:rPr lang="en-US" dirty="0"/>
              <a:t>• Install surveillance cameras that will monitor the front entrance, the reception area, and other areas that are accessible to the public.</a:t>
            </a:r>
            <a:endParaRPr lang="en-US" b="1" dirty="0"/>
          </a:p>
        </p:txBody>
      </p:sp>
      <p:sp>
        <p:nvSpPr>
          <p:cNvPr id="4" name="Slide Number Placeholder 3"/>
          <p:cNvSpPr>
            <a:spLocks noGrp="1"/>
          </p:cNvSpPr>
          <p:nvPr>
            <p:ph type="sldNum" sz="quarter" idx="5"/>
          </p:nvPr>
        </p:nvSpPr>
        <p:spPr/>
        <p:txBody>
          <a:bodyPr/>
          <a:lstStyle/>
          <a:p>
            <a:fld id="{ED4A9674-FDED-49E1-B027-00628A543155}" type="slidenum">
              <a:rPr lang="en-US" smtClean="0"/>
              <a:t>6</a:t>
            </a:fld>
            <a:endParaRPr lang="en-US"/>
          </a:p>
        </p:txBody>
      </p:sp>
    </p:spTree>
    <p:extLst>
      <p:ext uri="{BB962C8B-B14F-4D97-AF65-F5344CB8AC3E}">
        <p14:creationId xmlns:p14="http://schemas.microsoft.com/office/powerpoint/2010/main" val="156316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Has anyone had a bad experience or felt threatened while showing a property? Do you care to share your story? </a:t>
            </a:r>
          </a:p>
          <a:p>
            <a:r>
              <a:rPr lang="en-US" dirty="0"/>
              <a:t>OR How many of you ever feel uncomfortable showing a vacant property to a new client? Or standing outside waiting to meet someone?</a:t>
            </a:r>
          </a:p>
        </p:txBody>
      </p:sp>
      <p:sp>
        <p:nvSpPr>
          <p:cNvPr id="4" name="Slide Number Placeholder 3"/>
          <p:cNvSpPr>
            <a:spLocks noGrp="1"/>
          </p:cNvSpPr>
          <p:nvPr>
            <p:ph type="sldNum" sz="quarter" idx="5"/>
          </p:nvPr>
        </p:nvSpPr>
        <p:spPr/>
        <p:txBody>
          <a:bodyPr/>
          <a:lstStyle/>
          <a:p>
            <a:fld id="{ED4A9674-FDED-49E1-B027-00628A543155}" type="slidenum">
              <a:rPr lang="en-US" smtClean="0"/>
              <a:t>8</a:t>
            </a:fld>
            <a:endParaRPr lang="en-US"/>
          </a:p>
        </p:txBody>
      </p:sp>
    </p:spTree>
    <p:extLst>
      <p:ext uri="{BB962C8B-B14F-4D97-AF65-F5344CB8AC3E}">
        <p14:creationId xmlns:p14="http://schemas.microsoft.com/office/powerpoint/2010/main" val="201786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faced with danger, trust yourself and stay as calm as possible. </a:t>
            </a:r>
          </a:p>
          <a:p>
            <a:r>
              <a:rPr lang="en-US" dirty="0"/>
              <a:t>Think rationally and evaluate your options. There is no one right way to respond to a confrontation because each is different. </a:t>
            </a:r>
          </a:p>
          <a:p>
            <a:r>
              <a:rPr lang="en-US" dirty="0"/>
              <a:t>The response depends on the circumstances: location of the attack, your personal resources, the characteristics of the assailant and the presence of weapons. </a:t>
            </a:r>
          </a:p>
          <a:p>
            <a:r>
              <a:rPr lang="en-US" dirty="0"/>
              <a:t>There are many strategies that are effective, but you must rely on your own judgment to choose the best one:</a:t>
            </a:r>
          </a:p>
          <a:p>
            <a:pPr marL="285750" indent="-285750">
              <a:buFont typeface="Arial" panose="020B0604020202020204" pitchFamily="34" charset="0"/>
              <a:buChar char="•"/>
            </a:pPr>
            <a:r>
              <a:rPr lang="en-US" sz="1200" b="1" dirty="0"/>
              <a:t>No resistance </a:t>
            </a:r>
            <a:r>
              <a:rPr lang="en-US" dirty="0"/>
              <a:t>- </a:t>
            </a:r>
            <a:r>
              <a:rPr lang="en-US" sz="1200" dirty="0"/>
              <a:t>Not resisting may be the proper choice in a situation. An attacker with a gun or a knife may put you in a situation where you think it is safer to do what he/she says. If someone tries to rob you —give up your property; don’t give up your life.</a:t>
            </a:r>
          </a:p>
          <a:p>
            <a:pPr marL="285750" indent="-285750">
              <a:buFont typeface="Arial" panose="020B0604020202020204" pitchFamily="34" charset="0"/>
              <a:buChar char="•"/>
            </a:pPr>
            <a:r>
              <a:rPr lang="en-US" sz="1200" b="1" dirty="0"/>
              <a:t>Stalling for time </a:t>
            </a:r>
            <a:r>
              <a:rPr lang="en-US" sz="1200" dirty="0"/>
              <a:t>- Appear to go along with the attacker. This may give you time to assess the situation. When his/her guard is down, try to escape.</a:t>
            </a:r>
          </a:p>
          <a:p>
            <a:pPr marL="285750" indent="-285750">
              <a:buFont typeface="Arial" panose="020B0604020202020204" pitchFamily="34" charset="0"/>
              <a:buChar char="•"/>
            </a:pPr>
            <a:r>
              <a:rPr lang="en-US" sz="1200" b="1" dirty="0"/>
              <a:t>Distraction and then flight </a:t>
            </a:r>
            <a:r>
              <a:rPr lang="en-US" sz="1200" dirty="0"/>
              <a:t>- Obviously you should try to get away—but whether you can get away depends on your shoes, your clothing, your physical stamina, the terrain and how close your predator is.</a:t>
            </a:r>
          </a:p>
          <a:p>
            <a:pPr marL="285750" indent="-285750">
              <a:buFont typeface="Arial" panose="020B0604020202020204" pitchFamily="34" charset="0"/>
              <a:buChar char="•"/>
            </a:pPr>
            <a:r>
              <a:rPr lang="en-US" sz="1200" b="1" dirty="0"/>
              <a:t>Verbal assertiveness </a:t>
            </a:r>
            <a:r>
              <a:rPr lang="en-US" sz="1200" dirty="0"/>
              <a:t>- If someone is coming toward you, hold out your hands in front of you and yell, “Stop” or “Stay Back!” When interviewed, rapists said they’d leave a woman alone if she yelled or showed that she was not afraid to fight back.</a:t>
            </a:r>
          </a:p>
          <a:p>
            <a:pPr marL="285750" indent="-285750">
              <a:buFont typeface="Arial" panose="020B0604020202020204" pitchFamily="34" charset="0"/>
              <a:buChar char="•"/>
            </a:pPr>
            <a:r>
              <a:rPr lang="en-US" sz="1200" b="1" dirty="0"/>
              <a:t>Physical resistance </a:t>
            </a:r>
            <a:r>
              <a:rPr lang="en-US" sz="1200" dirty="0"/>
              <a:t>- If you decide to respond physically, remember that your first priority is to get away. Act quickly and decisively to throw the attacker off guard while you escape. Make a conscious effort to get an accurate description of your attacker(s).</a:t>
            </a:r>
            <a:endParaRPr lang="en-US" sz="1200" b="1" dirty="0"/>
          </a:p>
          <a:p>
            <a:endParaRPr lang="en-US" dirty="0"/>
          </a:p>
        </p:txBody>
      </p:sp>
      <p:sp>
        <p:nvSpPr>
          <p:cNvPr id="4" name="Slide Number Placeholder 3"/>
          <p:cNvSpPr>
            <a:spLocks noGrp="1"/>
          </p:cNvSpPr>
          <p:nvPr>
            <p:ph type="sldNum" sz="quarter" idx="5"/>
          </p:nvPr>
        </p:nvSpPr>
        <p:spPr/>
        <p:txBody>
          <a:bodyPr/>
          <a:lstStyle/>
          <a:p>
            <a:fld id="{ED4A9674-FDED-49E1-B027-00628A543155}" type="slidenum">
              <a:rPr lang="en-US" smtClean="0"/>
              <a:t>10</a:t>
            </a:fld>
            <a:endParaRPr lang="en-US"/>
          </a:p>
        </p:txBody>
      </p:sp>
    </p:spTree>
    <p:extLst>
      <p:ext uri="{BB962C8B-B14F-4D97-AF65-F5344CB8AC3E}">
        <p14:creationId xmlns:p14="http://schemas.microsoft.com/office/powerpoint/2010/main" val="3552044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ON THE ROAD</a:t>
            </a:r>
            <a:r>
              <a:rPr lang="en-US" dirty="0"/>
              <a:t>– </a:t>
            </a:r>
          </a:p>
          <a:p>
            <a:pPr marL="171450" indent="-171450">
              <a:buFont typeface="Arial" panose="020B0604020202020204" pitchFamily="34" charset="0"/>
              <a:buChar char="•"/>
            </a:pPr>
            <a:r>
              <a:rPr lang="en-US" dirty="0"/>
              <a:t>If you’re driving at night and are approached by a vehicle with blue lights, exercise caution. Call 9-1-1 to identify the vehicle, turn on your flashers to acknowledge that you see the police car, and keep moving until you’re in a well-lit area. A legitimate law enforcement official will understand your caution.</a:t>
            </a:r>
          </a:p>
          <a:p>
            <a:pPr marL="171450" indent="-171450">
              <a:buFont typeface="Arial" panose="020B0604020202020204" pitchFamily="34" charset="0"/>
              <a:buChar char="•"/>
            </a:pPr>
            <a:r>
              <a:rPr lang="en-US" dirty="0"/>
              <a:t>Using a cell phone while driving can cause an accident. For driving safety, purchase a hands-free phone kit for your vehicle. And never attempt to take notes while driving – pull over and stop in a safe place first.</a:t>
            </a:r>
          </a:p>
          <a:p>
            <a:r>
              <a:rPr lang="en-US" b="1" dirty="0"/>
              <a:t>AUTO ACCIDENT SCAMS </a:t>
            </a:r>
            <a:r>
              <a:rPr lang="en-US" dirty="0"/>
              <a:t>– </a:t>
            </a:r>
          </a:p>
          <a:p>
            <a:r>
              <a:rPr lang="en-US" sz="1400" b="1" dirty="0"/>
              <a:t>Swoop and Squat - </a:t>
            </a:r>
            <a:r>
              <a:rPr lang="en-US" sz="1200" dirty="0"/>
              <a:t>Two vehicles work as a team to set up an accident. One vehicle pulls in front of an innocent driver and the other alongside, blocking the victim in. The lead car stops short, causing the victim to rear-end him. The car that pulled up alongside serves as a block and prevents the victim from avoiding a collision.</a:t>
            </a:r>
            <a:endParaRPr lang="en-US" sz="1200" b="1" dirty="0"/>
          </a:p>
          <a:p>
            <a:r>
              <a:rPr lang="en-US" sz="1400" b="1" dirty="0"/>
              <a:t>Drive Down - </a:t>
            </a:r>
            <a:r>
              <a:rPr lang="en-US" sz="1200" dirty="0"/>
              <a:t>As an innocent driver tries to merge into traffic, the suspect driver yields, waving on the other driver. As this innocent driver merges, the suspect driver intentionally collides with the victim and denies giving him the right of way.</a:t>
            </a:r>
            <a:endParaRPr lang="en-US" sz="1200" b="1" dirty="0"/>
          </a:p>
          <a:p>
            <a:r>
              <a:rPr lang="en-US" sz="1400" b="1" dirty="0"/>
              <a:t>Start and Stop - </a:t>
            </a:r>
            <a:r>
              <a:rPr lang="en-US" sz="1200" dirty="0"/>
              <a:t>Stopped in the same lane of traffic, the suspect’s vehicle is positioned directly in front of the victim. The suspect starts to move forward as does the innocent driver. For no reason, the suspect vehicle suddenly stops short, causing the victim to rearend him.</a:t>
            </a:r>
            <a:endParaRPr lang="en-US" sz="1200" b="1" dirty="0"/>
          </a:p>
          <a:p>
            <a:r>
              <a:rPr lang="en-US" sz="1400" b="1" dirty="0"/>
              <a:t>Sideswiping in a Two-lane Turn -</a:t>
            </a:r>
            <a:r>
              <a:rPr lang="en-US" sz="1200" dirty="0"/>
              <a:t>At an intersection that has two left turn lanes, the suspect crosses the centerline, intentionally sideswiping the victim’s car. The suspect then alleges that the victim caused the collision by entering his lane.</a:t>
            </a:r>
            <a:endParaRPr lang="en-US" sz="1200" b="1" u="sng" dirty="0"/>
          </a:p>
          <a:p>
            <a:r>
              <a:rPr lang="en-US" b="1" dirty="0"/>
              <a:t>THE 10- SECOND RULE </a:t>
            </a:r>
            <a:r>
              <a:rPr lang="en-US" dirty="0"/>
              <a:t>– </a:t>
            </a:r>
          </a:p>
          <a:p>
            <a:r>
              <a:rPr lang="en-US" b="1" dirty="0"/>
              <a:t>Take 2 Seconds </a:t>
            </a:r>
            <a:r>
              <a:rPr lang="en-US" dirty="0"/>
              <a:t>when you arrive – </a:t>
            </a:r>
            <a:r>
              <a:rPr lang="en-US" sz="1200" dirty="0"/>
              <a:t>Questionable activity? Well Lit visible location?</a:t>
            </a:r>
          </a:p>
          <a:p>
            <a:r>
              <a:rPr lang="en-US" sz="1600" b="1" dirty="0"/>
              <a:t>Take 2 Seconds </a:t>
            </a:r>
            <a:r>
              <a:rPr lang="en-US" sz="1600" dirty="0"/>
              <a:t>after you step out of the car – </a:t>
            </a:r>
            <a:r>
              <a:rPr lang="en-US" sz="1200" dirty="0"/>
              <a:t>Suspicious people? Know where you are going?</a:t>
            </a:r>
          </a:p>
          <a:p>
            <a:r>
              <a:rPr lang="en-US" b="1" dirty="0"/>
              <a:t>Take 2 seconds </a:t>
            </a:r>
            <a:r>
              <a:rPr lang="en-US" dirty="0"/>
              <a:t>as you walk to your destination- </a:t>
            </a:r>
            <a:r>
              <a:rPr lang="en-US" sz="1200" dirty="0"/>
              <a:t>Is it busy or quiet? Are there any obstacles or hiding places? Is anyone loitering?</a:t>
            </a:r>
          </a:p>
          <a:p>
            <a:r>
              <a:rPr lang="en-US" sz="1600" b="1" dirty="0"/>
              <a:t>Take 2 seconds </a:t>
            </a:r>
            <a:r>
              <a:rPr lang="en-US" sz="1600" dirty="0"/>
              <a:t>a</a:t>
            </a:r>
            <a:r>
              <a:rPr lang="en-US" dirty="0"/>
              <a:t>t the door-</a:t>
            </a:r>
            <a:r>
              <a:rPr lang="en-US" sz="1200" dirty="0"/>
              <a:t> Any uneasy feelings? Anyone following you?</a:t>
            </a:r>
          </a:p>
          <a:p>
            <a:r>
              <a:rPr lang="en-US" sz="1600" b="1" dirty="0"/>
              <a:t>Take 2 seconds </a:t>
            </a:r>
            <a:r>
              <a:rPr lang="en-US" sz="1600" dirty="0"/>
              <a:t>as soon as you enter your destination- </a:t>
            </a:r>
            <a:r>
              <a:rPr lang="en-US" sz="1200" dirty="0"/>
              <a:t>Anything out of place? Anyone there who should not be? </a:t>
            </a:r>
          </a:p>
          <a:p>
            <a:r>
              <a:rPr lang="en-US" b="1" dirty="0"/>
              <a:t>10 SECONDS TOTAL – </a:t>
            </a:r>
            <a:r>
              <a:rPr lang="en-US" sz="1200" dirty="0"/>
              <a:t>Taking in your surroundings lets you spot and avoid danger. </a:t>
            </a:r>
            <a:r>
              <a:rPr lang="en-US" sz="1200" b="1" dirty="0"/>
              <a:t>Make it a Habit. </a:t>
            </a:r>
          </a:p>
          <a:p>
            <a:endParaRPr lang="en-US" dirty="0"/>
          </a:p>
          <a:p>
            <a:endParaRPr lang="en-US" dirty="0"/>
          </a:p>
        </p:txBody>
      </p:sp>
      <p:sp>
        <p:nvSpPr>
          <p:cNvPr id="4" name="Slide Number Placeholder 3"/>
          <p:cNvSpPr>
            <a:spLocks noGrp="1"/>
          </p:cNvSpPr>
          <p:nvPr>
            <p:ph type="sldNum" sz="quarter" idx="5"/>
          </p:nvPr>
        </p:nvSpPr>
        <p:spPr/>
        <p:txBody>
          <a:bodyPr/>
          <a:lstStyle/>
          <a:p>
            <a:fld id="{ED4A9674-FDED-49E1-B027-00628A543155}" type="slidenum">
              <a:rPr lang="en-US" smtClean="0"/>
              <a:t>11</a:t>
            </a:fld>
            <a:endParaRPr lang="en-US"/>
          </a:p>
        </p:txBody>
      </p:sp>
    </p:spTree>
    <p:extLst>
      <p:ext uri="{BB962C8B-B14F-4D97-AF65-F5344CB8AC3E}">
        <p14:creationId xmlns:p14="http://schemas.microsoft.com/office/powerpoint/2010/main" val="428259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A9674-FDED-49E1-B027-00628A543155}" type="slidenum">
              <a:rPr lang="en-US" smtClean="0"/>
              <a:t>12</a:t>
            </a:fld>
            <a:endParaRPr lang="en-US"/>
          </a:p>
        </p:txBody>
      </p:sp>
    </p:spTree>
    <p:extLst>
      <p:ext uri="{BB962C8B-B14F-4D97-AF65-F5344CB8AC3E}">
        <p14:creationId xmlns:p14="http://schemas.microsoft.com/office/powerpoint/2010/main" val="323883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the safety message with your clients! They, too, can be vulnerable as they allow strangers into their homes, or visit other people’s property. Give them this valuable advice to help them protect themselves against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Remind your clients that strangers will be walking through their home during showings or open houses. Tell them to hide any valuables in a safe place. For security’s sake, remember to remove keys, credit cards, jewelry, crystal, furs and other valuables from the home or lock them away during showings. Also remove prescription drugs. Some seemingly honest people wouldn’t mind getting their hands on a bottle of Viagra, uppers or downers.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DON’T leave personal information like mail or bills out in the open where anyone can see it. Be sure to lock down your computer and lock up your laptop and any other expensive, easy-to-pocket electronics, like iPods, before your showing.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Tell your clients not to show their home by themselves. Alert them that not all agents, buyers and sellers are who they say they are. Predators come in all shapes and sizes.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tell our children not to talk to strangers. Tell your sellers not to talk to other agents or buyers, and to refer all inquiries to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Instruct your clients that they are responsible for their pets. If possible, animals should be removed during showings. Make clients aware that buyers and agents are sometimes attacked, and the owner will be held liable.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an open house, be alert to the pattern of visitors’ arrivals, especially near the end of showing hours. In some areas, a group of thieves will show up together near the end of the open house and, while a string of “potential buyers” distracts the agent, the rest of the group walks through the house, stealing any valuables they come across.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Finally, when you leave a client’s property, whether after an open house or a standard showing, make sure that all doors and windows are locked. Thieves commonly use open houses to scout for valuables and possible points of entry, then return after the agent leaves.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Let your clients know that you will take all of the above safety precautions, but that when they return home, they should immediately verify that all doors are locked and all valuables accounted for. </a:t>
            </a:r>
          </a:p>
          <a:p>
            <a:endParaRPr lang="en-US" dirty="0"/>
          </a:p>
        </p:txBody>
      </p:sp>
      <p:sp>
        <p:nvSpPr>
          <p:cNvPr id="4" name="Slide Number Placeholder 3"/>
          <p:cNvSpPr>
            <a:spLocks noGrp="1"/>
          </p:cNvSpPr>
          <p:nvPr>
            <p:ph type="sldNum" sz="quarter" idx="5"/>
          </p:nvPr>
        </p:nvSpPr>
        <p:spPr/>
        <p:txBody>
          <a:bodyPr/>
          <a:lstStyle/>
          <a:p>
            <a:fld id="{ED4A9674-FDED-49E1-B027-00628A543155}" type="slidenum">
              <a:rPr lang="en-US" smtClean="0"/>
              <a:t>13</a:t>
            </a:fld>
            <a:endParaRPr lang="en-US"/>
          </a:p>
        </p:txBody>
      </p:sp>
    </p:spTree>
    <p:extLst>
      <p:ext uri="{BB962C8B-B14F-4D97-AF65-F5344CB8AC3E}">
        <p14:creationId xmlns:p14="http://schemas.microsoft.com/office/powerpoint/2010/main" val="2574410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AT HOME:</a:t>
            </a:r>
          </a:p>
          <a:p>
            <a:r>
              <a:rPr lang="en-US" dirty="0"/>
              <a:t>Top 10 Tips for Identity Theft Prevention The following tips can help you lower your risk of becoming a victim. </a:t>
            </a:r>
          </a:p>
          <a:p>
            <a:pPr marL="228600" indent="-228600">
              <a:buAutoNum type="arabicPeriod"/>
            </a:pPr>
            <a:r>
              <a:rPr lang="en-US" dirty="0"/>
              <a:t>The best defense is a good offense. Contact the fraud department of any of the three consumer reporting companies— Equifax, Experian and Trans Union—to place a fraud alert on your credit report. The fraud alert automatically lets credit card companies and other creditors know they must contact you before opening any new accounts or making any changes to your existing accounts. You only need to contact one of the three companies to place an alert; that company will transfer the alert to the other two. • Equifax®: 1-800-525-6285; www.equifax.com; P.O. Box 740241, Atlanta, GA 30374-0241 • </a:t>
            </a:r>
            <a:r>
              <a:rPr lang="en-US" dirty="0" err="1"/>
              <a:t>ExperianSM</a:t>
            </a:r>
            <a:r>
              <a:rPr lang="en-US" dirty="0"/>
              <a:t>: 1-888-EXPERIAN (397-3742); www.experian.com; P.O. Box 9532, Allen, TX 75013 • TransUnion®: 1-800-680-7289; www.transunion.com; Fraud Victim Assistance Division, P.O. Box 6790, Fullerton, CA 92834-6790 </a:t>
            </a:r>
          </a:p>
          <a:p>
            <a:pPr marL="228600" indent="-228600">
              <a:buAutoNum type="arabicPeriod"/>
            </a:pPr>
            <a:r>
              <a:rPr lang="en-US" dirty="0"/>
              <a:t>2. Don’t get caught by “phishing”. Scam artists “phish” for victims’ information by posing as representatives of banks, stores or government agencies. This is done over the phone, through regular mail, and especially via e-mail. Don’t respond to a request to verify your account number or password. Don’t give out your personal information unless you made the contact. Legitimate companies will not request this kind of information in this way. </a:t>
            </a:r>
          </a:p>
          <a:p>
            <a:pPr marL="228600" indent="-228600">
              <a:buAutoNum type="arabicPeriod"/>
            </a:pPr>
            <a:r>
              <a:rPr lang="en-US" dirty="0"/>
              <a:t>3. Keep your identity from getting trashed. Invest in a paper shredder and shred all papers with personal information before you throw them away. Shred unwanted credit card applications and “convenience checks” that come in the mail, credit card receipts with your account number, outdated financial papers and papers containing your clients’ personal information. </a:t>
            </a:r>
          </a:p>
          <a:p>
            <a:pPr marL="228600" indent="-228600">
              <a:buAutoNum type="arabicPeriod"/>
            </a:pPr>
            <a:r>
              <a:rPr lang="en-US" dirty="0"/>
              <a:t>4. Control your personal financial information. Many states have laws requiring banks and other financial institutions to get your permission before sharing your personal financial information with outside companies. You also have the right to limit the sharing of your personal financial information with most of your companies’ affiliates. Write to your companies that you want to “opt-out” of sharing your personal financial information with their affiliates. </a:t>
            </a:r>
          </a:p>
          <a:p>
            <a:pPr marL="228600" indent="-228600">
              <a:buAutoNum type="arabicPeriod"/>
            </a:pPr>
            <a:r>
              <a:rPr lang="en-US" dirty="0"/>
              <a:t>5. Shield your computer from viruses and spies. Protect your personal information on your home computer. Use passwords with at least eight characters, including a combination of letters, numbers, and symbols. Use firewall and virus protection software and update it regularly. Download free software only from sites you know and trust, and don’t install software without knowing what it is. Set browser security to at least “medium.” Don’t click on links in pop-up windows or in spam e-mail, and don’t download any file from an e-mail address you don’t know. </a:t>
            </a:r>
          </a:p>
          <a:p>
            <a:pPr marL="228600" indent="-228600">
              <a:buAutoNum type="arabicPeriod"/>
            </a:pPr>
            <a:r>
              <a:rPr lang="en-US" dirty="0"/>
              <a:t>6. Click with caution When shopping online, check out a Web site before entering your credit card number or other personal information. Read the privacy policy and look for opportunities to opt out of information sharing. (If there is no privacy policy posted, shop elsewhere!) Enter personal information only on secure Web pages with “https” in the address bar and a closed padlock symbol at the bottom of the browser window. These are signs that your information will be encrypted or scrambled, protecting it from hackers. If you don’t see these signs, order by telephone. Also, you should always use a credit card rather than a debit card to make online purchases. </a:t>
            </a:r>
          </a:p>
          <a:p>
            <a:pPr marL="228600" indent="-228600">
              <a:buAutoNum type="arabicPeriod"/>
            </a:pPr>
            <a:r>
              <a:rPr lang="en-US" dirty="0"/>
              <a:t>7. Check your bills and bank statements. Open your credit card bills and bank statements right away. Check for any unauthorized charges or withdrawals and report them immediately. Call if bills don’t arrive on time. It may mean that someone has changed contact information to hide fraudulent charges. </a:t>
            </a:r>
          </a:p>
          <a:p>
            <a:pPr marL="228600" indent="-228600">
              <a:buAutoNum type="arabicPeriod"/>
            </a:pPr>
            <a:r>
              <a:rPr lang="en-US" dirty="0"/>
              <a:t>8. Stop pre-approved credit offers. Stop most pre-approved credit card offers by calling toll-free 888-5OPTOUT (888- 567-8688) to have your name removed from credit bureau marketing lists. These mail packages are valuable for identity thieves, who steal your mail and fill out he applications in your name.</a:t>
            </a:r>
          </a:p>
          <a:p>
            <a:pPr marL="228600" indent="-228600">
              <a:buAutoNum type="arabicPeriod"/>
            </a:pPr>
            <a:r>
              <a:rPr lang="en-US" dirty="0"/>
              <a:t> 9. Ask questions. Ask questions whenever you are asked for personal information that seems inappropriate. Ask how the information will be used and if it will be shared. Ask how it will be protected. Explain that you’re concerned about identity theft. If you’re not satisfied with the answers, consider going somewhere else. </a:t>
            </a:r>
          </a:p>
          <a:p>
            <a:pPr marL="228600" indent="-228600">
              <a:buAutoNum type="arabicPeriod"/>
            </a:pPr>
            <a:r>
              <a:rPr lang="en-US" dirty="0"/>
              <a:t>10. Check your credit reports — for free. One of the best ways to protect yourself from identity theft is to monitor your credit history. You can get one free credit report every year from each of the three national credit bureaus. Request all three reports at once, or order from a different bureau every four months. (More comprehensive monitoring services from the credit bureaus cost from $44 to over $100 per year.) Order your free annual credit reports by phone, toll-free, at 877-322-8228, or online at www.annualcreditreport.com.</a:t>
            </a:r>
          </a:p>
          <a:p>
            <a:pPr marL="228600" indent="-228600">
              <a:buAutoNum type="arabicPeriod"/>
            </a:pPr>
            <a:endParaRPr lang="en-US" dirty="0"/>
          </a:p>
          <a:p>
            <a:pPr marL="0" indent="0">
              <a:buNone/>
            </a:pPr>
            <a:r>
              <a:rPr lang="en-US" b="1" dirty="0"/>
              <a:t>If you think your identity has been stolen, here’s what to do</a:t>
            </a:r>
            <a:r>
              <a:rPr lang="en-US" dirty="0"/>
              <a:t>: </a:t>
            </a:r>
          </a:p>
          <a:p>
            <a:pPr marL="228600" indent="-228600">
              <a:buAutoNum type="arabicPeriod"/>
            </a:pPr>
            <a:r>
              <a:rPr lang="en-US" dirty="0"/>
              <a:t>Report the fraud to the three major credit bureaus. You can report the identity theft to all three of the major credit bureaus by calling any one of the toll-free fraud numbers below. You will reach an automated telephone system, which will ask you to enter your Social Security number and other information to identify yourself. The automated system allows you to flag your file with a fraud alert at all three bureaus. This helps stop a thief from opening new accounts in your name. The alert stays on for 90 days. Each of the credit bureaus will send you a letter confirming your fraud alert and giving instructions on how to get a free copy of your credit report. • Experian | 1-888-397-3742 • Equifax | 1-800-525-6285 • TransUnion | 1-800-680-7289 </a:t>
            </a:r>
          </a:p>
          <a:p>
            <a:pPr marL="228600" indent="-228600">
              <a:buAutoNum type="arabicPeriod"/>
            </a:pPr>
            <a:r>
              <a:rPr lang="en-US" dirty="0"/>
              <a:t>2. Report the crime to the police. Ask the police to issue a police report of identity theft. Give the police as much information on the theft as possible, including copies of your credit reports showing the items related to identity theft. (Black out items not related to identity theft.) Give the police any new evidence you collect to add to your report. Be sure to get a copy of your police report. You will need to give copies to creditors and the credit bureaus. </a:t>
            </a:r>
          </a:p>
          <a:p>
            <a:pPr marL="228600" indent="-228600">
              <a:buAutoNum type="arabicPeriod"/>
            </a:pPr>
            <a:r>
              <a:rPr lang="en-US" dirty="0"/>
              <a:t>3. Request information on fraudulent accounts. When you file your police report of identity theft, the officer may give you forms to use to request account information from credit grantors, utilities or cell phone service companies. When you write to creditors where the thief opened or applied for accounts, send copies of the forms, along with copies of the police report. Give the information you receive from creditors to the officer investigating your case. </a:t>
            </a:r>
          </a:p>
          <a:p>
            <a:pPr marL="228600" indent="-228600">
              <a:buAutoNum type="arabicPeriod"/>
            </a:pPr>
            <a:r>
              <a:rPr lang="en-US" dirty="0"/>
              <a:t>4. Call creditors. Call creditors for any accounts that the thief opened or used. When you call, ask for the security or fraud department. Examples of creditors are credit card companies, other lenders, phone companies, other utility companies, and department stores. Tell them you are an identity theft victim. Ask them not to hold you responsible for new accounts opened by the thief. If your existing credit accounts have been used fraudulently, ask the credit issuers to close those accounts and to report them to credit bureaus as “closed at consumer’s request.” If you open a new account, have it set up to require a password or PIN to approve use. Don’t use your mother’s maiden name or the last four numbers of your Social Security number as your password. Ask the creditors to give you copies of documentation on the fraudulent accounts. </a:t>
            </a:r>
          </a:p>
          <a:p>
            <a:pPr marL="228600" indent="-228600">
              <a:buAutoNum type="arabicPeriod"/>
            </a:pPr>
            <a:r>
              <a:rPr lang="en-US" dirty="0"/>
              <a:t>5. Review your credit reports carefully. When you receive your credit reports, read them carefully. Look for accounts you don’t recognize. Look in the inquiries section for names of creditors from whom you haven’t requested credit. You may find some inquiries identified as “promotional.” These occur when a company has gotten your name and address from a credit bureau to send you an offer of credit. Promotional inquiries are not signs of fraud. (By calling to report identity theft, your name will be automatically removed from the mailing list to receive unsolicited credit offers of this kind.) Also, as a general precaution, look in the personal information section to verify your Social Security number, address and name. If you find anything you don’t understand, call the credit bureau at the telephone number listed on the report. Tell them you want to block, or remove, any information on the report that is the result of identity theft. (You must send a police report of identity theft to support this request.)</a:t>
            </a:r>
          </a:p>
        </p:txBody>
      </p:sp>
      <p:sp>
        <p:nvSpPr>
          <p:cNvPr id="4" name="Slide Number Placeholder 3"/>
          <p:cNvSpPr>
            <a:spLocks noGrp="1"/>
          </p:cNvSpPr>
          <p:nvPr>
            <p:ph type="sldNum" sz="quarter" idx="5"/>
          </p:nvPr>
        </p:nvSpPr>
        <p:spPr/>
        <p:txBody>
          <a:bodyPr/>
          <a:lstStyle/>
          <a:p>
            <a:fld id="{ED4A9674-FDED-49E1-B027-00628A543155}" type="slidenum">
              <a:rPr lang="en-US" smtClean="0"/>
              <a:t>15</a:t>
            </a:fld>
            <a:endParaRPr lang="en-US"/>
          </a:p>
        </p:txBody>
      </p:sp>
    </p:spTree>
    <p:extLst>
      <p:ext uri="{BB962C8B-B14F-4D97-AF65-F5344CB8AC3E}">
        <p14:creationId xmlns:p14="http://schemas.microsoft.com/office/powerpoint/2010/main" val="423678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37B3-1FB1-F688-5FDC-1AE21DFDF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3A24C0-35EA-F9D5-DA51-BD8B8FDA55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DD3EBF-A301-3A2C-9030-8874A912D350}"/>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5" name="Footer Placeholder 4">
            <a:extLst>
              <a:ext uri="{FF2B5EF4-FFF2-40B4-BE49-F238E27FC236}">
                <a16:creationId xmlns:a16="http://schemas.microsoft.com/office/drawing/2014/main" id="{EFC6484C-310F-7EF9-99BE-47154E865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98BC1-B0F1-586D-0655-6313C39B5DEC}"/>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285419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4F42C-9F58-9DEF-2746-371F113BEB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DA4B2C-8BEE-0E76-4526-0D311F852C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394B4-A61E-5A85-B4DD-76D8048616C9}"/>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5" name="Footer Placeholder 4">
            <a:extLst>
              <a:ext uri="{FF2B5EF4-FFF2-40B4-BE49-F238E27FC236}">
                <a16:creationId xmlns:a16="http://schemas.microsoft.com/office/drawing/2014/main" id="{BA356C74-D784-9FF0-87CC-A7D8CF5F7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29F18-8A7A-6BF0-FF89-A0EB3171FFD6}"/>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229930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006322-14E4-1D00-07FD-02356549FE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62E8E8-DB70-5A0D-9FD2-7702CD1C46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3F552-92AA-B392-DEA9-1B004B0453E7}"/>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5" name="Footer Placeholder 4">
            <a:extLst>
              <a:ext uri="{FF2B5EF4-FFF2-40B4-BE49-F238E27FC236}">
                <a16:creationId xmlns:a16="http://schemas.microsoft.com/office/drawing/2014/main" id="{0CD8787D-97D5-E86B-7B0F-A59D4C9B7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77B1B-D80B-B48F-9EBE-03AB404812BA}"/>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392714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D27A-490B-32D9-5CBA-CDEF78345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BD47DC-349F-9151-D1E8-5590138F76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FFEB6-48E6-0946-98F7-7BCEDFD78F70}"/>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5" name="Footer Placeholder 4">
            <a:extLst>
              <a:ext uri="{FF2B5EF4-FFF2-40B4-BE49-F238E27FC236}">
                <a16:creationId xmlns:a16="http://schemas.microsoft.com/office/drawing/2014/main" id="{21338EB0-153F-2A79-B029-421C9D101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4C052-4BCF-5090-30E0-3F195F0C5AC7}"/>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321220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152C-BC2F-AF9D-E73E-BCD1120A55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5C01D0-48AA-CE60-B6C1-9E5A064B061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5C5BE-224B-AC7F-E4E9-63A068EBDB96}"/>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5" name="Footer Placeholder 4">
            <a:extLst>
              <a:ext uri="{FF2B5EF4-FFF2-40B4-BE49-F238E27FC236}">
                <a16:creationId xmlns:a16="http://schemas.microsoft.com/office/drawing/2014/main" id="{4D38DB9A-0782-140F-5977-F9C8F1FE1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26FC1-1ED7-58BD-8CA5-178515D2D156}"/>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59275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E976-BF90-4FAF-E7E7-F61A5C82B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EC96E-00E0-4270-4065-8F46241DCA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36A432-0653-6A75-036D-C603D9A012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2CDFC0-B11F-35E5-D7CD-D745E6815077}"/>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6" name="Footer Placeholder 5">
            <a:extLst>
              <a:ext uri="{FF2B5EF4-FFF2-40B4-BE49-F238E27FC236}">
                <a16:creationId xmlns:a16="http://schemas.microsoft.com/office/drawing/2014/main" id="{7DD3288C-06D5-BFE7-A359-8E3D02EBFF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ADA65-6B7C-8D2C-45F9-88CAA75D7077}"/>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3945736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142C-1961-2DB2-F68C-68DA94EA7C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547678-BDE6-EC13-F802-FFAAC2047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29BEA0-5BE2-AE97-1FDD-8A968B176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B6CC64-7934-2061-5BAC-5370278168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93FB1B-F91D-A188-7041-7D29D21E4E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E7007D-D90C-9538-B66A-D30AD6D8F151}"/>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8" name="Footer Placeholder 7">
            <a:extLst>
              <a:ext uri="{FF2B5EF4-FFF2-40B4-BE49-F238E27FC236}">
                <a16:creationId xmlns:a16="http://schemas.microsoft.com/office/drawing/2014/main" id="{CA2632A3-6D40-27A0-359C-4F69B9782B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8925F7-70D2-04C8-7657-DC48158796A6}"/>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67752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4697-B799-7AC1-E806-3FAA4C7C91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4368F4-346D-093B-A47E-B401E4DDB087}"/>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4" name="Footer Placeholder 3">
            <a:extLst>
              <a:ext uri="{FF2B5EF4-FFF2-40B4-BE49-F238E27FC236}">
                <a16:creationId xmlns:a16="http://schemas.microsoft.com/office/drawing/2014/main" id="{C88E616E-1F7E-46A6-4D25-C04E218D93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15F11E-C600-D2F9-B70C-9A65935E4D90}"/>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238701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0C56CD-3E1F-5DB0-1F14-63A74DCE7D09}"/>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3" name="Footer Placeholder 2">
            <a:extLst>
              <a:ext uri="{FF2B5EF4-FFF2-40B4-BE49-F238E27FC236}">
                <a16:creationId xmlns:a16="http://schemas.microsoft.com/office/drawing/2014/main" id="{77D5FB40-B160-6D1A-148A-806C0A55FC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00C97F-55A7-80B3-4E49-4650346FA512}"/>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37153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5E94-F1C3-6B68-A0B5-6FBF7FDB6A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ED6471-335B-E321-916B-072B261F7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02A230-1FCB-517E-6970-08BE54B82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A180DD-22DB-0AD0-6554-43420E27C517}"/>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6" name="Footer Placeholder 5">
            <a:extLst>
              <a:ext uri="{FF2B5EF4-FFF2-40B4-BE49-F238E27FC236}">
                <a16:creationId xmlns:a16="http://schemas.microsoft.com/office/drawing/2014/main" id="{E0D0A733-A98B-B6A9-E95D-71BE5C68C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1B153-3F0C-0EFD-C6B5-78D01EFD41DD}"/>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430415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9860E-0C30-6731-3641-329604A24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220BF6-ED4C-C3D0-A5CA-9AC41A4BA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659C14-1719-704F-D8AF-C4042D342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56046-3911-CBE1-A252-485D03AFFBBA}"/>
              </a:ext>
            </a:extLst>
          </p:cNvPr>
          <p:cNvSpPr>
            <a:spLocks noGrp="1"/>
          </p:cNvSpPr>
          <p:nvPr>
            <p:ph type="dt" sz="half" idx="10"/>
          </p:nvPr>
        </p:nvSpPr>
        <p:spPr/>
        <p:txBody>
          <a:bodyPr/>
          <a:lstStyle/>
          <a:p>
            <a:fld id="{81FC6FB7-B103-4BC6-AB07-1C24E26EC3B5}" type="datetimeFigureOut">
              <a:rPr lang="en-US" smtClean="0"/>
              <a:t>8/28/2024</a:t>
            </a:fld>
            <a:endParaRPr lang="en-US"/>
          </a:p>
        </p:txBody>
      </p:sp>
      <p:sp>
        <p:nvSpPr>
          <p:cNvPr id="6" name="Footer Placeholder 5">
            <a:extLst>
              <a:ext uri="{FF2B5EF4-FFF2-40B4-BE49-F238E27FC236}">
                <a16:creationId xmlns:a16="http://schemas.microsoft.com/office/drawing/2014/main" id="{591DAC26-AFDA-DE16-764D-D6C7DC3DAE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5BAA7D-563F-0FCB-AD53-2C527E6960AC}"/>
              </a:ext>
            </a:extLst>
          </p:cNvPr>
          <p:cNvSpPr>
            <a:spLocks noGrp="1"/>
          </p:cNvSpPr>
          <p:nvPr>
            <p:ph type="sldNum" sz="quarter" idx="12"/>
          </p:nvPr>
        </p:nvSpPr>
        <p:spPr/>
        <p:txBody>
          <a:bodyPr/>
          <a:lstStyle/>
          <a:p>
            <a:fld id="{BF648AC1-3490-472A-A0D1-0A095D1302CB}" type="slidenum">
              <a:rPr lang="en-US" smtClean="0"/>
              <a:t>‹#›</a:t>
            </a:fld>
            <a:endParaRPr lang="en-US"/>
          </a:p>
        </p:txBody>
      </p:sp>
    </p:spTree>
    <p:extLst>
      <p:ext uri="{BB962C8B-B14F-4D97-AF65-F5344CB8AC3E}">
        <p14:creationId xmlns:p14="http://schemas.microsoft.com/office/powerpoint/2010/main" val="1308783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822982-A2A3-6C1D-0074-9455687A34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5D8C8B-80FD-67BE-F0FC-0BC6F1D65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67E5-350B-16DB-B7CB-F02EEB1EB0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FC6FB7-B103-4BC6-AB07-1C24E26EC3B5}" type="datetimeFigureOut">
              <a:rPr lang="en-US" smtClean="0"/>
              <a:t>8/28/2024</a:t>
            </a:fld>
            <a:endParaRPr lang="en-US"/>
          </a:p>
        </p:txBody>
      </p:sp>
      <p:sp>
        <p:nvSpPr>
          <p:cNvPr id="5" name="Footer Placeholder 4">
            <a:extLst>
              <a:ext uri="{FF2B5EF4-FFF2-40B4-BE49-F238E27FC236}">
                <a16:creationId xmlns:a16="http://schemas.microsoft.com/office/drawing/2014/main" id="{A7E39AAD-8841-F038-F432-2530754F81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F22E41-D67A-82F1-CD30-28D9B53A6C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648AC1-3490-472A-A0D1-0A095D1302CB}" type="slidenum">
              <a:rPr lang="en-US" smtClean="0"/>
              <a:t>‹#›</a:t>
            </a:fld>
            <a:endParaRPr lang="en-US"/>
          </a:p>
        </p:txBody>
      </p:sp>
    </p:spTree>
    <p:extLst>
      <p:ext uri="{BB962C8B-B14F-4D97-AF65-F5344CB8AC3E}">
        <p14:creationId xmlns:p14="http://schemas.microsoft.com/office/powerpoint/2010/main" val="122801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hyperlink" Target="https://www.nar.realtor/safety/pledge" TargetMode="External"/><Relationship Id="rId7" Type="http://schemas.openxmlformats.org/officeDocument/2006/relationships/hyperlink" Target="https://spaar.com/safety/"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hyperlink" Target="http://www.mysafehome.org/" TargetMode="External"/><Relationship Id="rId5" Type="http://schemas.openxmlformats.org/officeDocument/2006/relationships/hyperlink" Target="https://cdn.nar.realtor/sites/default/files/documents/realtor-safety-handouts-2023.pdf?_gl=1*1d9lyn9*_gcl_au*MjAzNTM1NzQwNi4xNzIwNjMxNzAx" TargetMode="External"/><Relationship Id="rId4" Type="http://schemas.openxmlformats.org/officeDocument/2006/relationships/hyperlink" Target="https://www.nar.realtor/safety"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CF74-EA0B-E1BF-92F9-66CA583C8C5F}"/>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07BD949-A5E9-573D-E201-176BE44787B7}"/>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AC026EC-FE63-02E3-20FE-4ACA3BBB68FA}"/>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40909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BCF957-E217-615C-9DCB-A1FC1B4FEC68}"/>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FFBF52F-3C35-3079-2A0D-47301698F1FF}"/>
              </a:ext>
            </a:extLst>
          </p:cNvPr>
          <p:cNvSpPr txBox="1"/>
          <p:nvPr/>
        </p:nvSpPr>
        <p:spPr>
          <a:xfrm>
            <a:off x="7976858" y="198773"/>
            <a:ext cx="3439562" cy="523220"/>
          </a:xfrm>
          <a:prstGeom prst="rect">
            <a:avLst/>
          </a:prstGeom>
          <a:noFill/>
        </p:spPr>
        <p:txBody>
          <a:bodyPr wrap="square">
            <a:spAutoFit/>
          </a:bodyPr>
          <a:lstStyle/>
          <a:p>
            <a:r>
              <a:rPr lang="en-US" sz="2800" b="1" i="1" u="sng" dirty="0"/>
              <a:t>Safety With Clients</a:t>
            </a:r>
          </a:p>
        </p:txBody>
      </p:sp>
      <p:sp>
        <p:nvSpPr>
          <p:cNvPr id="5" name="TextBox 4">
            <a:extLst>
              <a:ext uri="{FF2B5EF4-FFF2-40B4-BE49-F238E27FC236}">
                <a16:creationId xmlns:a16="http://schemas.microsoft.com/office/drawing/2014/main" id="{0D65B668-3791-6398-7E81-5128EF3C4D09}"/>
              </a:ext>
            </a:extLst>
          </p:cNvPr>
          <p:cNvSpPr txBox="1"/>
          <p:nvPr/>
        </p:nvSpPr>
        <p:spPr>
          <a:xfrm>
            <a:off x="1551380" y="1656784"/>
            <a:ext cx="5452984" cy="4585871"/>
          </a:xfrm>
          <a:prstGeom prst="rect">
            <a:avLst/>
          </a:prstGeom>
          <a:noFill/>
        </p:spPr>
        <p:txBody>
          <a:bodyPr wrap="square">
            <a:spAutoFit/>
          </a:bodyPr>
          <a:lstStyle/>
          <a:p>
            <a:pPr algn="ctr"/>
            <a:r>
              <a:rPr lang="en-US" b="1" dirty="0"/>
              <a:t>Fight or Flight? Escape is The Best Self Defense</a:t>
            </a:r>
          </a:p>
          <a:p>
            <a:pPr algn="ctr"/>
            <a:endParaRPr lang="en-US" b="1" dirty="0"/>
          </a:p>
          <a:p>
            <a:r>
              <a:rPr lang="en-US" sz="1400" dirty="0"/>
              <a:t>When faced with danger, trust yourself and stay as calm as possible. </a:t>
            </a:r>
          </a:p>
          <a:p>
            <a:r>
              <a:rPr lang="en-US" sz="1400" dirty="0"/>
              <a:t>Think rationally and evaluate your options. There is no one right way to respond to a confrontation because each is different. </a:t>
            </a:r>
          </a:p>
          <a:p>
            <a:r>
              <a:rPr lang="en-US" sz="1400" dirty="0"/>
              <a:t>The response depends on the circumstances: location of the attack, your personal resources, the characteristics of the assailant and the presence of weapons. </a:t>
            </a:r>
          </a:p>
          <a:p>
            <a:r>
              <a:rPr lang="en-US" sz="1400" dirty="0"/>
              <a:t>There are many strategies that are effective, but you must rely on your own judgment to choose the best one:</a:t>
            </a:r>
          </a:p>
          <a:p>
            <a:endParaRPr lang="en-US" b="1" dirty="0"/>
          </a:p>
          <a:p>
            <a:pPr marL="285750" indent="-285750">
              <a:buFont typeface="Arial" panose="020B0604020202020204" pitchFamily="34" charset="0"/>
              <a:buChar char="•"/>
            </a:pPr>
            <a:r>
              <a:rPr lang="en-US" sz="1400" b="1" dirty="0"/>
              <a:t>No resistance</a:t>
            </a:r>
          </a:p>
          <a:p>
            <a:endParaRPr lang="en-US" sz="1400" dirty="0"/>
          </a:p>
          <a:p>
            <a:pPr marL="285750" indent="-285750">
              <a:buFont typeface="Arial" panose="020B0604020202020204" pitchFamily="34" charset="0"/>
              <a:buChar char="•"/>
            </a:pPr>
            <a:r>
              <a:rPr lang="en-US" sz="1400" b="1" dirty="0"/>
              <a:t>Stalling for time </a:t>
            </a:r>
          </a:p>
          <a:p>
            <a:endParaRPr lang="en-US" sz="1400" b="1" dirty="0"/>
          </a:p>
          <a:p>
            <a:pPr marL="285750" indent="-285750">
              <a:buFont typeface="Arial" panose="020B0604020202020204" pitchFamily="34" charset="0"/>
              <a:buChar char="•"/>
            </a:pPr>
            <a:r>
              <a:rPr lang="en-US" sz="1400" b="1" dirty="0"/>
              <a:t>Distraction and then flight </a:t>
            </a:r>
          </a:p>
          <a:p>
            <a:endParaRPr lang="en-US" sz="1400" b="1" dirty="0"/>
          </a:p>
          <a:p>
            <a:pPr marL="285750" indent="-285750">
              <a:buFont typeface="Arial" panose="020B0604020202020204" pitchFamily="34" charset="0"/>
              <a:buChar char="•"/>
            </a:pPr>
            <a:r>
              <a:rPr lang="en-US" sz="1400" b="1" dirty="0"/>
              <a:t>Verbal assertiveness </a:t>
            </a:r>
          </a:p>
          <a:p>
            <a:endParaRPr lang="en-US" sz="1400" b="1" dirty="0"/>
          </a:p>
          <a:p>
            <a:pPr marL="285750" indent="-285750">
              <a:buFont typeface="Arial" panose="020B0604020202020204" pitchFamily="34" charset="0"/>
              <a:buChar char="•"/>
            </a:pPr>
            <a:r>
              <a:rPr lang="en-US" sz="1400" b="1" dirty="0"/>
              <a:t>Physical resistance</a:t>
            </a:r>
          </a:p>
        </p:txBody>
      </p:sp>
      <p:sp>
        <p:nvSpPr>
          <p:cNvPr id="6" name="Oval 5">
            <a:extLst>
              <a:ext uri="{FF2B5EF4-FFF2-40B4-BE49-F238E27FC236}">
                <a16:creationId xmlns:a16="http://schemas.microsoft.com/office/drawing/2014/main" id="{36B9117F-F27A-6C40-0FB3-57BF3C447A5A}"/>
              </a:ext>
            </a:extLst>
          </p:cNvPr>
          <p:cNvSpPr/>
          <p:nvPr/>
        </p:nvSpPr>
        <p:spPr>
          <a:xfrm>
            <a:off x="90535" y="117696"/>
            <a:ext cx="2127564" cy="1539088"/>
          </a:xfrm>
          <a:prstGeom prst="ellipse">
            <a:avLst/>
          </a:prstGeom>
          <a:solidFill>
            <a:srgbClr val="FFC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BA23F1-0013-8D26-23C5-EF9BF08C998B}"/>
              </a:ext>
            </a:extLst>
          </p:cNvPr>
          <p:cNvSpPr txBox="1"/>
          <p:nvPr/>
        </p:nvSpPr>
        <p:spPr>
          <a:xfrm>
            <a:off x="365378" y="550591"/>
            <a:ext cx="1602462" cy="738664"/>
          </a:xfrm>
          <a:prstGeom prst="rect">
            <a:avLst/>
          </a:prstGeom>
          <a:solidFill>
            <a:srgbClr val="FFC000"/>
          </a:solidFill>
        </p:spPr>
        <p:txBody>
          <a:bodyPr wrap="square" rtlCol="0">
            <a:spAutoFit/>
          </a:bodyPr>
          <a:lstStyle/>
          <a:p>
            <a:pPr algn="ctr"/>
            <a:r>
              <a:rPr lang="en-US" sz="1400" b="1" i="1" u="sng" dirty="0"/>
              <a:t>Yell “FIRE” to get </a:t>
            </a:r>
          </a:p>
          <a:p>
            <a:pPr algn="ctr"/>
            <a:r>
              <a:rPr lang="en-US" sz="1400" b="1" i="1" u="sng" dirty="0"/>
              <a:t>Attention, RUN and call 9-1-1. </a:t>
            </a:r>
          </a:p>
        </p:txBody>
      </p:sp>
      <p:sp>
        <p:nvSpPr>
          <p:cNvPr id="9" name="TextBox 8">
            <a:extLst>
              <a:ext uri="{FF2B5EF4-FFF2-40B4-BE49-F238E27FC236}">
                <a16:creationId xmlns:a16="http://schemas.microsoft.com/office/drawing/2014/main" id="{45CD244F-442A-E2B7-7192-94A5FB611DE5}"/>
              </a:ext>
            </a:extLst>
          </p:cNvPr>
          <p:cNvSpPr txBox="1"/>
          <p:nvPr/>
        </p:nvSpPr>
        <p:spPr>
          <a:xfrm>
            <a:off x="7556627" y="1656784"/>
            <a:ext cx="4280024" cy="3077766"/>
          </a:xfrm>
          <a:prstGeom prst="rect">
            <a:avLst/>
          </a:prstGeom>
          <a:noFill/>
        </p:spPr>
        <p:txBody>
          <a:bodyPr wrap="square">
            <a:spAutoFit/>
          </a:bodyPr>
          <a:lstStyle/>
          <a:p>
            <a:pPr algn="ctr"/>
            <a:r>
              <a:rPr lang="en-US" b="1" dirty="0"/>
              <a:t>Guidelines for Choosing a </a:t>
            </a:r>
          </a:p>
          <a:p>
            <a:pPr algn="ctr"/>
            <a:r>
              <a:rPr lang="en-US" b="1" dirty="0"/>
              <a:t>Self – Defense Course</a:t>
            </a:r>
          </a:p>
          <a:p>
            <a:pPr algn="ctr"/>
            <a:endParaRPr lang="en-US" b="1" dirty="0"/>
          </a:p>
          <a:p>
            <a:pPr marL="342900" indent="-342900">
              <a:buFont typeface="+mj-lt"/>
              <a:buAutoNum type="arabicPeriod"/>
            </a:pPr>
            <a:r>
              <a:rPr lang="en-US" sz="1400" dirty="0"/>
              <a:t> Ask family, friends and colleagues if they have recommendations.</a:t>
            </a:r>
          </a:p>
          <a:p>
            <a:pPr marL="342900" indent="-342900">
              <a:buFont typeface="+mj-lt"/>
              <a:buAutoNum type="arabicPeriod"/>
            </a:pPr>
            <a:r>
              <a:rPr lang="en-US" sz="1400" dirty="0"/>
              <a:t>Make sure you are allowed to watch classes in progress before you sign up.</a:t>
            </a:r>
          </a:p>
          <a:p>
            <a:pPr marL="342900" indent="-342900">
              <a:buFont typeface="+mj-lt"/>
              <a:buAutoNum type="arabicPeriod"/>
            </a:pPr>
            <a:r>
              <a:rPr lang="en-US" sz="1400" dirty="0"/>
              <a:t>Meet the instructors.</a:t>
            </a:r>
          </a:p>
          <a:p>
            <a:pPr marL="342900" indent="-342900">
              <a:buFont typeface="+mj-lt"/>
              <a:buAutoNum type="arabicPeriod"/>
            </a:pPr>
            <a:r>
              <a:rPr lang="en-US" sz="1400" dirty="0"/>
              <a:t>Check for safety precautions.</a:t>
            </a:r>
          </a:p>
          <a:p>
            <a:pPr marL="342900" indent="-342900">
              <a:buFont typeface="+mj-lt"/>
              <a:buAutoNum type="arabicPeriod"/>
            </a:pPr>
            <a:r>
              <a:rPr lang="en-US" sz="1400" dirty="0"/>
              <a:t>Look for programs that offer options, techniques, and a way of analyzing situations.</a:t>
            </a:r>
          </a:p>
          <a:p>
            <a:pPr marL="342900" indent="-342900">
              <a:buFont typeface="+mj-lt"/>
              <a:buAutoNum type="arabicPeriod"/>
            </a:pPr>
            <a:r>
              <a:rPr lang="en-US" sz="1400" dirty="0"/>
              <a:t>Empowerment is the goal of a good self-defense      program.</a:t>
            </a:r>
            <a:endParaRPr lang="en-US" sz="1400" b="1" dirty="0"/>
          </a:p>
        </p:txBody>
      </p:sp>
    </p:spTree>
    <p:extLst>
      <p:ext uri="{BB962C8B-B14F-4D97-AF65-F5344CB8AC3E}">
        <p14:creationId xmlns:p14="http://schemas.microsoft.com/office/powerpoint/2010/main" val="3275084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3092B-1DD9-7776-0F05-92086E9F353B}"/>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4B73894-93EE-7D3C-C56C-A47DB918BAB1}"/>
              </a:ext>
            </a:extLst>
          </p:cNvPr>
          <p:cNvSpPr txBox="1"/>
          <p:nvPr/>
        </p:nvSpPr>
        <p:spPr>
          <a:xfrm>
            <a:off x="8105114" y="240847"/>
            <a:ext cx="3410893" cy="523220"/>
          </a:xfrm>
          <a:prstGeom prst="rect">
            <a:avLst/>
          </a:prstGeom>
          <a:noFill/>
        </p:spPr>
        <p:txBody>
          <a:bodyPr wrap="square">
            <a:spAutoFit/>
          </a:bodyPr>
          <a:lstStyle/>
          <a:p>
            <a:r>
              <a:rPr lang="en-US" sz="2800" b="1" i="1" u="sng" dirty="0"/>
              <a:t>Safety With Clients</a:t>
            </a:r>
          </a:p>
        </p:txBody>
      </p:sp>
      <p:sp>
        <p:nvSpPr>
          <p:cNvPr id="5" name="TextBox 4">
            <a:extLst>
              <a:ext uri="{FF2B5EF4-FFF2-40B4-BE49-F238E27FC236}">
                <a16:creationId xmlns:a16="http://schemas.microsoft.com/office/drawing/2014/main" id="{592B3F8D-483E-AA8A-C42D-36B02E1765F9}"/>
              </a:ext>
            </a:extLst>
          </p:cNvPr>
          <p:cNvSpPr txBox="1"/>
          <p:nvPr/>
        </p:nvSpPr>
        <p:spPr>
          <a:xfrm>
            <a:off x="463142" y="2529347"/>
            <a:ext cx="3535754" cy="3447098"/>
          </a:xfrm>
          <a:prstGeom prst="rect">
            <a:avLst/>
          </a:prstGeom>
          <a:noFill/>
        </p:spPr>
        <p:txBody>
          <a:bodyPr wrap="square">
            <a:spAutoFit/>
          </a:bodyPr>
          <a:lstStyle/>
          <a:p>
            <a:pPr algn="ctr"/>
            <a:r>
              <a:rPr lang="en-US" b="1" u="sng" dirty="0"/>
              <a:t>AUTO ACCIDENT SCAMS</a:t>
            </a:r>
          </a:p>
          <a:p>
            <a:pPr algn="ctr"/>
            <a:r>
              <a:rPr lang="en-US" sz="1400" dirty="0"/>
              <a:t>An apparent auto accident may not be an accident at all, but rather a scam. Learn to recognize auto accident scams to help prevent you and your family from becoming victims.</a:t>
            </a:r>
          </a:p>
          <a:p>
            <a:pPr algn="ctr"/>
            <a:endParaRPr lang="en-US" sz="1400" dirty="0"/>
          </a:p>
          <a:p>
            <a:pPr algn="ctr"/>
            <a:r>
              <a:rPr lang="en-US" sz="1400" b="1" dirty="0"/>
              <a:t>Swoop and Squat </a:t>
            </a:r>
          </a:p>
          <a:p>
            <a:pPr algn="ctr"/>
            <a:endParaRPr lang="en-US" sz="1400" b="1" dirty="0"/>
          </a:p>
          <a:p>
            <a:pPr algn="ctr"/>
            <a:r>
              <a:rPr lang="en-US" sz="1400" b="1" dirty="0"/>
              <a:t>Drive Down </a:t>
            </a:r>
          </a:p>
          <a:p>
            <a:pPr algn="ctr"/>
            <a:endParaRPr lang="en-US" sz="1400" b="1" dirty="0"/>
          </a:p>
          <a:p>
            <a:pPr algn="ctr"/>
            <a:r>
              <a:rPr lang="en-US" sz="1400" b="1" dirty="0"/>
              <a:t>Start and Stop </a:t>
            </a:r>
          </a:p>
          <a:p>
            <a:pPr algn="ctr"/>
            <a:endParaRPr lang="en-US" sz="1400" b="1" dirty="0"/>
          </a:p>
          <a:p>
            <a:pPr algn="ctr"/>
            <a:r>
              <a:rPr lang="en-US" sz="1400" b="1" dirty="0"/>
              <a:t>Sideswiping in a Two-lane Turn </a:t>
            </a:r>
            <a:endParaRPr lang="en-US" b="1" u="sng" dirty="0"/>
          </a:p>
          <a:p>
            <a:endParaRPr lang="en-US" sz="1800" dirty="0"/>
          </a:p>
        </p:txBody>
      </p:sp>
      <p:sp>
        <p:nvSpPr>
          <p:cNvPr id="7" name="TextBox 6">
            <a:extLst>
              <a:ext uri="{FF2B5EF4-FFF2-40B4-BE49-F238E27FC236}">
                <a16:creationId xmlns:a16="http://schemas.microsoft.com/office/drawing/2014/main" id="{63AF64DB-EF59-A3E8-15F7-4949F80D2C75}"/>
              </a:ext>
            </a:extLst>
          </p:cNvPr>
          <p:cNvSpPr txBox="1"/>
          <p:nvPr/>
        </p:nvSpPr>
        <p:spPr>
          <a:xfrm>
            <a:off x="4278134" y="1744675"/>
            <a:ext cx="3535754" cy="4247317"/>
          </a:xfrm>
          <a:prstGeom prst="rect">
            <a:avLst/>
          </a:prstGeom>
          <a:noFill/>
        </p:spPr>
        <p:txBody>
          <a:bodyPr wrap="square">
            <a:spAutoFit/>
          </a:bodyPr>
          <a:lstStyle/>
          <a:p>
            <a:pPr algn="ctr"/>
            <a:r>
              <a:rPr lang="en-US" b="1" u="sng" dirty="0"/>
              <a:t>SAFETY ON THE ROAD</a:t>
            </a:r>
          </a:p>
          <a:p>
            <a:r>
              <a:rPr lang="en-US" sz="1400" dirty="0"/>
              <a:t>As a REALTOR®, you spend a great deal of time in your car. These tips may help protect you from dangerous situations while in your car: </a:t>
            </a:r>
          </a:p>
          <a:p>
            <a:endParaRPr lang="en-US" sz="1400" dirty="0"/>
          </a:p>
          <a:p>
            <a:pPr marL="285750" indent="-285750">
              <a:buFont typeface="Arial" panose="020B0604020202020204" pitchFamily="34" charset="0"/>
              <a:buChar char="•"/>
            </a:pPr>
            <a:r>
              <a:rPr lang="en-US" sz="1400" dirty="0"/>
              <a:t>Whenever possible, take your own car to a showing.</a:t>
            </a:r>
          </a:p>
          <a:p>
            <a:pPr marL="285750" indent="-285750">
              <a:buFont typeface="Arial" panose="020B0604020202020204" pitchFamily="34" charset="0"/>
              <a:buChar char="•"/>
            </a:pPr>
            <a:r>
              <a:rPr lang="en-US" sz="1400" dirty="0"/>
              <a:t>Keep roadside breakdown essentials in the trunk.</a:t>
            </a:r>
          </a:p>
          <a:p>
            <a:pPr marL="285750" indent="-285750">
              <a:buFont typeface="Arial" panose="020B0604020202020204" pitchFamily="34" charset="0"/>
              <a:buChar char="•"/>
            </a:pPr>
            <a:r>
              <a:rPr lang="en-US" sz="1400" dirty="0"/>
              <a:t>Be observant when approaching your car, looking underneath and in the back seat before entering</a:t>
            </a:r>
          </a:p>
          <a:p>
            <a:pPr marL="285750" indent="-285750">
              <a:buFont typeface="Arial" panose="020B0604020202020204" pitchFamily="34" charset="0"/>
              <a:buChar char="•"/>
            </a:pPr>
            <a:r>
              <a:rPr lang="en-US" sz="1400" dirty="0"/>
              <a:t>Dress for the weather.</a:t>
            </a:r>
          </a:p>
          <a:p>
            <a:pPr marL="285750" indent="-285750">
              <a:buFont typeface="Arial" panose="020B0604020202020204" pitchFamily="34" charset="0"/>
              <a:buChar char="•"/>
            </a:pPr>
            <a:r>
              <a:rPr lang="en-US" sz="1400" dirty="0"/>
              <a:t>If you are in an unfamiliar area, make mental notes of landmarks, points of interest and intersections.</a:t>
            </a:r>
          </a:p>
          <a:p>
            <a:pPr marL="285750" indent="-285750">
              <a:buFont typeface="Arial" panose="020B0604020202020204" pitchFamily="34" charset="0"/>
              <a:buChar char="•"/>
            </a:pPr>
            <a:r>
              <a:rPr lang="en-US" sz="1400" dirty="0"/>
              <a:t>Avoid aggressive drivers.</a:t>
            </a:r>
          </a:p>
          <a:p>
            <a:pPr marL="285750" indent="-285750">
              <a:buFont typeface="Arial" panose="020B0604020202020204" pitchFamily="34" charset="0"/>
              <a:buChar char="•"/>
            </a:pPr>
            <a:endParaRPr lang="en-US" sz="1400" b="1" u="sng" dirty="0"/>
          </a:p>
        </p:txBody>
      </p:sp>
      <p:sp>
        <p:nvSpPr>
          <p:cNvPr id="9" name="TextBox 8">
            <a:extLst>
              <a:ext uri="{FF2B5EF4-FFF2-40B4-BE49-F238E27FC236}">
                <a16:creationId xmlns:a16="http://schemas.microsoft.com/office/drawing/2014/main" id="{D71A5A42-BC15-4423-6B8F-898F7B0F8C2B}"/>
              </a:ext>
            </a:extLst>
          </p:cNvPr>
          <p:cNvSpPr txBox="1"/>
          <p:nvPr/>
        </p:nvSpPr>
        <p:spPr>
          <a:xfrm>
            <a:off x="8105113" y="1288532"/>
            <a:ext cx="3410893" cy="3385542"/>
          </a:xfrm>
          <a:prstGeom prst="rect">
            <a:avLst/>
          </a:prstGeom>
          <a:noFill/>
        </p:spPr>
        <p:txBody>
          <a:bodyPr wrap="square">
            <a:spAutoFit/>
          </a:bodyPr>
          <a:lstStyle/>
          <a:p>
            <a:pPr algn="ctr"/>
            <a:r>
              <a:rPr lang="en-US" b="1" u="sng" dirty="0"/>
              <a:t>THE 10 – SECOND RULE</a:t>
            </a:r>
          </a:p>
          <a:p>
            <a:pPr algn="ctr"/>
            <a:endParaRPr lang="en-US" b="1" u="sng" dirty="0"/>
          </a:p>
          <a:p>
            <a:r>
              <a:rPr lang="en-US" b="1" dirty="0"/>
              <a:t>Take 2 Seconds </a:t>
            </a:r>
            <a:r>
              <a:rPr lang="en-US" sz="1400" dirty="0"/>
              <a:t>when you arrive </a:t>
            </a:r>
          </a:p>
          <a:p>
            <a:r>
              <a:rPr lang="en-US" sz="1800" b="1" dirty="0"/>
              <a:t>Take 2 Seconds </a:t>
            </a:r>
            <a:r>
              <a:rPr lang="en-US" sz="1400" dirty="0"/>
              <a:t>after you step out of the car </a:t>
            </a:r>
          </a:p>
          <a:p>
            <a:r>
              <a:rPr lang="en-US" b="1" dirty="0"/>
              <a:t>Take 2 seconds </a:t>
            </a:r>
            <a:r>
              <a:rPr lang="en-US" sz="1400" dirty="0"/>
              <a:t>as you walk to your destination</a:t>
            </a:r>
          </a:p>
          <a:p>
            <a:r>
              <a:rPr lang="en-US" sz="1800" b="1" dirty="0"/>
              <a:t>Take 2 seconds </a:t>
            </a:r>
            <a:r>
              <a:rPr lang="en-US" sz="1400" dirty="0"/>
              <a:t>at the door</a:t>
            </a:r>
          </a:p>
          <a:p>
            <a:r>
              <a:rPr lang="en-US" sz="1800" b="1" dirty="0"/>
              <a:t>Take 2 seconds </a:t>
            </a:r>
            <a:r>
              <a:rPr lang="en-US" sz="1400" dirty="0"/>
              <a:t>as soon as you enter your destination</a:t>
            </a:r>
          </a:p>
          <a:p>
            <a:r>
              <a:rPr lang="en-US" b="1" dirty="0"/>
              <a:t>10 SECONDS TOTAL – </a:t>
            </a:r>
            <a:r>
              <a:rPr lang="en-US" sz="1400" dirty="0"/>
              <a:t>Taking in your surroundings lets you spot and avoid danger. </a:t>
            </a:r>
            <a:r>
              <a:rPr lang="en-US" sz="1400" b="1" dirty="0"/>
              <a:t>Make it a Habit. </a:t>
            </a:r>
          </a:p>
        </p:txBody>
      </p:sp>
    </p:spTree>
    <p:extLst>
      <p:ext uri="{BB962C8B-B14F-4D97-AF65-F5344CB8AC3E}">
        <p14:creationId xmlns:p14="http://schemas.microsoft.com/office/powerpoint/2010/main" val="930094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34FD1-750C-D684-680A-A35DB5DF1353}"/>
              </a:ext>
            </a:extLst>
          </p:cNvPr>
          <p:cNvPicPr>
            <a:picLocks noChangeAspect="1"/>
          </p:cNvPicPr>
          <p:nvPr/>
        </p:nvPicPr>
        <p:blipFill>
          <a:blip r:embed="rId3"/>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FC07C4-E9DD-86A0-AE13-5DA1F0D579D4}"/>
              </a:ext>
            </a:extLst>
          </p:cNvPr>
          <p:cNvSpPr txBox="1"/>
          <p:nvPr/>
        </p:nvSpPr>
        <p:spPr>
          <a:xfrm>
            <a:off x="1457595" y="2273584"/>
            <a:ext cx="8365402" cy="4031873"/>
          </a:xfrm>
          <a:prstGeom prst="rect">
            <a:avLst/>
          </a:prstGeom>
          <a:noFill/>
        </p:spPr>
        <p:txBody>
          <a:bodyPr wrap="square" rtlCol="0">
            <a:spAutoFit/>
          </a:bodyPr>
          <a:lstStyle/>
          <a:p>
            <a:r>
              <a:rPr lang="en-US" b="1" u="sng" dirty="0"/>
              <a:t>SAFETY AT OPEN HOUSES AND MODEL HOMES – </a:t>
            </a:r>
          </a:p>
          <a:p>
            <a:r>
              <a:rPr lang="en-US" sz="1400" dirty="0"/>
              <a:t>An open house can be a great sales tool, but it also exposes you to numerous unfamiliar people for the first time. Stay safe by practicing these guidelines.</a:t>
            </a:r>
          </a:p>
          <a:p>
            <a:endParaRPr lang="en-US" sz="1400" b="1" u="sng" dirty="0"/>
          </a:p>
          <a:p>
            <a:pPr marL="285750" indent="-285750">
              <a:buFont typeface="Arial" panose="020B0604020202020204" pitchFamily="34" charset="0"/>
              <a:buChar char="•"/>
            </a:pPr>
            <a:r>
              <a:rPr lang="en-US" sz="1400" dirty="0"/>
              <a:t>If possible, always try to have at least one other person working with you at the open house. </a:t>
            </a:r>
          </a:p>
          <a:p>
            <a:pPr marL="285750" indent="-285750">
              <a:buFont typeface="Arial" panose="020B0604020202020204" pitchFamily="34" charset="0"/>
              <a:buChar char="•"/>
            </a:pPr>
            <a:r>
              <a:rPr lang="en-US" sz="1400" dirty="0"/>
              <a:t>Check your cell phone’s strength and signal prior to the open house. Have emergency numbers programmed on speed dial, and keep your phone with you at all times.</a:t>
            </a:r>
          </a:p>
          <a:p>
            <a:pPr marL="285750" indent="-285750">
              <a:buFont typeface="Arial" panose="020B0604020202020204" pitchFamily="34" charset="0"/>
              <a:buChar char="•"/>
            </a:pPr>
            <a:r>
              <a:rPr lang="en-US" sz="1400" dirty="0"/>
              <a:t>Upon entering a house for the first time, check all rooms and determine several “escape” routes.</a:t>
            </a:r>
          </a:p>
          <a:p>
            <a:pPr marL="285750" indent="-285750">
              <a:buFont typeface="Arial" panose="020B0604020202020204" pitchFamily="34" charset="0"/>
              <a:buChar char="•"/>
            </a:pPr>
            <a:r>
              <a:rPr lang="en-US" sz="1400" dirty="0"/>
              <a:t>Make sure that if you were to escape by the back door, you could escape from the backyard.</a:t>
            </a:r>
          </a:p>
          <a:p>
            <a:pPr marL="285750" indent="-285750">
              <a:buFont typeface="Arial" panose="020B0604020202020204" pitchFamily="34" charset="0"/>
              <a:buChar char="•"/>
            </a:pPr>
            <a:r>
              <a:rPr lang="en-US" sz="1400" dirty="0"/>
              <a:t>Have all open house visitors sign in. Ask for full name, address, phone number and e-mail.</a:t>
            </a:r>
          </a:p>
          <a:p>
            <a:pPr marL="285750" indent="-285750">
              <a:buFont typeface="Arial" panose="020B0604020202020204" pitchFamily="34" charset="0"/>
              <a:buChar char="•"/>
            </a:pPr>
            <a:r>
              <a:rPr lang="en-US" sz="1400" dirty="0"/>
              <a:t>When showing the house, always walk behind the prospect. Direct them; don’t lead them.</a:t>
            </a:r>
          </a:p>
          <a:p>
            <a:pPr marL="285750" indent="-285750">
              <a:buFont typeface="Arial" panose="020B0604020202020204" pitchFamily="34" charset="0"/>
              <a:buChar char="•"/>
            </a:pPr>
            <a:r>
              <a:rPr lang="en-US" sz="1400" dirty="0"/>
              <a:t>Avoid attics, basements, and getting trapped in small rooms.</a:t>
            </a:r>
          </a:p>
          <a:p>
            <a:pPr marL="285750" indent="-285750">
              <a:buFont typeface="Arial" panose="020B0604020202020204" pitchFamily="34" charset="0"/>
              <a:buChar char="•"/>
            </a:pPr>
            <a:r>
              <a:rPr lang="en-US" sz="1400" dirty="0"/>
              <a:t>Communicate frequently with the office, your answering service, a friend or a relative that you will be calling in every hour on the hour. And if you don’t call, they are to call you.</a:t>
            </a:r>
          </a:p>
          <a:p>
            <a:pPr marL="285750" indent="-285750">
              <a:buFont typeface="Arial" panose="020B0604020202020204" pitchFamily="34" charset="0"/>
              <a:buChar char="•"/>
            </a:pPr>
            <a:r>
              <a:rPr lang="en-US" sz="1400" dirty="0"/>
              <a:t>Don’t assume that everyone has left the premises at the end of an open house. Check all of the rooms and the backyard prior to locking the doors.</a:t>
            </a:r>
          </a:p>
          <a:p>
            <a:endParaRPr lang="en-US" sz="1400" b="1" u="sng" dirty="0"/>
          </a:p>
          <a:p>
            <a:endParaRPr lang="en-US" sz="1400" b="1" u="sng" dirty="0"/>
          </a:p>
        </p:txBody>
      </p:sp>
      <p:sp>
        <p:nvSpPr>
          <p:cNvPr id="6" name="TextBox 5">
            <a:extLst>
              <a:ext uri="{FF2B5EF4-FFF2-40B4-BE49-F238E27FC236}">
                <a16:creationId xmlns:a16="http://schemas.microsoft.com/office/drawing/2014/main" id="{10BB6E23-F8A5-87F7-49EB-5946135D9140}"/>
              </a:ext>
            </a:extLst>
          </p:cNvPr>
          <p:cNvSpPr txBox="1"/>
          <p:nvPr/>
        </p:nvSpPr>
        <p:spPr>
          <a:xfrm>
            <a:off x="4590109" y="875182"/>
            <a:ext cx="3404084" cy="523220"/>
          </a:xfrm>
          <a:prstGeom prst="rect">
            <a:avLst/>
          </a:prstGeom>
          <a:noFill/>
        </p:spPr>
        <p:txBody>
          <a:bodyPr wrap="square">
            <a:spAutoFit/>
          </a:bodyPr>
          <a:lstStyle/>
          <a:p>
            <a:r>
              <a:rPr lang="en-US" sz="2800" b="1" i="1" u="sng" dirty="0"/>
              <a:t>Safety With Clients</a:t>
            </a:r>
          </a:p>
        </p:txBody>
      </p:sp>
      <p:pic>
        <p:nvPicPr>
          <p:cNvPr id="5" name="Picture 4" descr="A close up of a key&#10;&#10;Description automatically generated">
            <a:extLst>
              <a:ext uri="{FF2B5EF4-FFF2-40B4-BE49-F238E27FC236}">
                <a16:creationId xmlns:a16="http://schemas.microsoft.com/office/drawing/2014/main" id="{B38246F4-F92E-B82D-1F30-B3039651EFC0}"/>
              </a:ext>
            </a:extLst>
          </p:cNvPr>
          <p:cNvPicPr>
            <a:picLocks noChangeAspect="1"/>
          </p:cNvPicPr>
          <p:nvPr/>
        </p:nvPicPr>
        <p:blipFill rotWithShape="1">
          <a:blip r:embed="rId4">
            <a:extLst>
              <a:ext uri="{28A0092B-C50C-407E-A947-70E740481C1C}">
                <a14:useLocalDpi xmlns:a14="http://schemas.microsoft.com/office/drawing/2010/main" val="0"/>
              </a:ext>
            </a:extLst>
          </a:blip>
          <a:srcRect r="41782"/>
          <a:stretch/>
        </p:blipFill>
        <p:spPr>
          <a:xfrm>
            <a:off x="9171160" y="768195"/>
            <a:ext cx="2203558" cy="1260413"/>
          </a:xfrm>
          <a:prstGeom prst="ellipse">
            <a:avLst/>
          </a:prstGeom>
          <a:ln>
            <a:noFill/>
          </a:ln>
          <a:effectLst>
            <a:softEdge rad="112500"/>
          </a:effectLst>
        </p:spPr>
      </p:pic>
    </p:spTree>
    <p:extLst>
      <p:ext uri="{BB962C8B-B14F-4D97-AF65-F5344CB8AC3E}">
        <p14:creationId xmlns:p14="http://schemas.microsoft.com/office/powerpoint/2010/main" val="131344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7F147D-3C0E-92C2-61C1-31799890CFFD}"/>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725E1E4-E0C3-FB28-779D-72168C280810}"/>
              </a:ext>
            </a:extLst>
          </p:cNvPr>
          <p:cNvSpPr txBox="1"/>
          <p:nvPr/>
        </p:nvSpPr>
        <p:spPr>
          <a:xfrm>
            <a:off x="7484953" y="277061"/>
            <a:ext cx="3460687" cy="523220"/>
          </a:xfrm>
          <a:prstGeom prst="rect">
            <a:avLst/>
          </a:prstGeom>
          <a:noFill/>
        </p:spPr>
        <p:txBody>
          <a:bodyPr wrap="square">
            <a:spAutoFit/>
          </a:bodyPr>
          <a:lstStyle/>
          <a:p>
            <a:r>
              <a:rPr lang="en-US" sz="2800" b="1" i="1" u="sng"/>
              <a:t>Safety With Clients</a:t>
            </a:r>
            <a:endParaRPr lang="en-US" sz="2800" b="1" i="1" u="sng" dirty="0"/>
          </a:p>
        </p:txBody>
      </p:sp>
      <p:sp>
        <p:nvSpPr>
          <p:cNvPr id="5" name="TextBox 4">
            <a:extLst>
              <a:ext uri="{FF2B5EF4-FFF2-40B4-BE49-F238E27FC236}">
                <a16:creationId xmlns:a16="http://schemas.microsoft.com/office/drawing/2014/main" id="{1E9069B8-1A2A-1622-796C-20FF2BEFF327}"/>
              </a:ext>
            </a:extLst>
          </p:cNvPr>
          <p:cNvSpPr txBox="1"/>
          <p:nvPr/>
        </p:nvSpPr>
        <p:spPr>
          <a:xfrm>
            <a:off x="5760267" y="1289169"/>
            <a:ext cx="6160882" cy="4062651"/>
          </a:xfrm>
          <a:prstGeom prst="rect">
            <a:avLst/>
          </a:prstGeom>
          <a:noFill/>
        </p:spPr>
        <p:txBody>
          <a:bodyPr wrap="square">
            <a:spAutoFit/>
          </a:bodyPr>
          <a:lstStyle/>
          <a:p>
            <a:pPr algn="ctr"/>
            <a:r>
              <a:rPr lang="en-US" dirty="0"/>
              <a:t>Share the safety message with your clients! They, too, can be vulnerable as they allow strangers into their homes or visit other people’s property. Give them this valuable advice to help them protect themselves against crime:</a:t>
            </a:r>
          </a:p>
          <a:p>
            <a:pPr algn="ctr"/>
            <a:endParaRPr lang="en-US" dirty="0"/>
          </a:p>
          <a:p>
            <a:pPr marL="285750" indent="-285750">
              <a:buFont typeface="Arial" panose="020B0604020202020204" pitchFamily="34" charset="0"/>
              <a:buChar char="•"/>
            </a:pPr>
            <a:r>
              <a:rPr lang="en-US" sz="1400" dirty="0"/>
              <a:t>Remind your clients that strangers will be walking through their home during showings or open houses.</a:t>
            </a:r>
          </a:p>
          <a:p>
            <a:pPr marL="285750" indent="-285750">
              <a:buFont typeface="Arial" panose="020B0604020202020204" pitchFamily="34" charset="0"/>
              <a:buChar char="•"/>
            </a:pPr>
            <a:r>
              <a:rPr lang="en-US" sz="1400" dirty="0"/>
              <a:t>DON’T leave personal information like mail or bills out in the open</a:t>
            </a:r>
          </a:p>
          <a:p>
            <a:pPr marL="285750" indent="-285750">
              <a:buFont typeface="Arial" panose="020B0604020202020204" pitchFamily="34" charset="0"/>
              <a:buChar char="•"/>
            </a:pPr>
            <a:r>
              <a:rPr lang="en-US" sz="1400" dirty="0"/>
              <a:t>Advise your clients not to show their home by themselves.</a:t>
            </a:r>
          </a:p>
          <a:p>
            <a:pPr marL="285750" indent="-285750">
              <a:buFont typeface="Arial" panose="020B0604020202020204" pitchFamily="34" charset="0"/>
              <a:buChar char="•"/>
            </a:pPr>
            <a:r>
              <a:rPr lang="en-US" sz="1400" dirty="0"/>
              <a:t>Instruct your clients that they are responsible for their pets.</a:t>
            </a:r>
          </a:p>
          <a:p>
            <a:pPr marL="285750" indent="-285750">
              <a:buFont typeface="Arial" panose="020B0604020202020204" pitchFamily="34" charset="0"/>
              <a:buChar char="•"/>
            </a:pPr>
            <a:r>
              <a:rPr lang="en-US" sz="1400" dirty="0"/>
              <a:t>At an open house, be alert to the pattern of visitors’ arrivals, especially near the end of showing hours.</a:t>
            </a:r>
          </a:p>
          <a:p>
            <a:pPr marL="285750" indent="-285750">
              <a:buFont typeface="Arial" panose="020B0604020202020204" pitchFamily="34" charset="0"/>
              <a:buChar char="•"/>
            </a:pPr>
            <a:r>
              <a:rPr lang="en-US" sz="1400" dirty="0"/>
              <a:t>When you leave a client’s property, whether after an open house or a standard showing, make sure that all doors and windows are locked.</a:t>
            </a:r>
          </a:p>
          <a:p>
            <a:pPr marL="285750" indent="-285750">
              <a:buFont typeface="Arial" panose="020B0604020202020204" pitchFamily="34" charset="0"/>
              <a:buChar char="•"/>
            </a:pPr>
            <a:r>
              <a:rPr lang="en-US" sz="1400" dirty="0"/>
              <a:t>Let your clients know that you will take all of the above safety precautions, but when they return home, they should immediately verify that all doors are locked, and all valuables accounted for.</a:t>
            </a:r>
          </a:p>
        </p:txBody>
      </p:sp>
      <p:pic>
        <p:nvPicPr>
          <p:cNvPr id="6" name="Picture 5" descr="A group of people standing on a sidewalk&#10;&#10;Description automatically generated">
            <a:extLst>
              <a:ext uri="{FF2B5EF4-FFF2-40B4-BE49-F238E27FC236}">
                <a16:creationId xmlns:a16="http://schemas.microsoft.com/office/drawing/2014/main" id="{E0E01152-8827-DEAC-B225-334B12AE5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820" y="2018744"/>
            <a:ext cx="3365500" cy="260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1556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F0CC6-1283-1FC0-B52F-AA7227446727}"/>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86A11CA-CD12-132C-C18F-FBDC557B20CA}"/>
              </a:ext>
            </a:extLst>
          </p:cNvPr>
          <p:cNvSpPr txBox="1"/>
          <p:nvPr/>
        </p:nvSpPr>
        <p:spPr>
          <a:xfrm>
            <a:off x="4528997" y="287771"/>
            <a:ext cx="2740936" cy="523220"/>
          </a:xfrm>
          <a:prstGeom prst="rect">
            <a:avLst/>
          </a:prstGeom>
          <a:noFill/>
        </p:spPr>
        <p:txBody>
          <a:bodyPr wrap="square">
            <a:spAutoFit/>
          </a:bodyPr>
          <a:lstStyle/>
          <a:p>
            <a:r>
              <a:rPr lang="en-US" sz="2800" b="1" i="1" u="sng" dirty="0"/>
              <a:t>Safety At Home</a:t>
            </a:r>
          </a:p>
        </p:txBody>
      </p:sp>
      <p:sp>
        <p:nvSpPr>
          <p:cNvPr id="5" name="TextBox 4">
            <a:extLst>
              <a:ext uri="{FF2B5EF4-FFF2-40B4-BE49-F238E27FC236}">
                <a16:creationId xmlns:a16="http://schemas.microsoft.com/office/drawing/2014/main" id="{3A424EF0-F294-9291-3162-809EF2B705CC}"/>
              </a:ext>
            </a:extLst>
          </p:cNvPr>
          <p:cNvSpPr txBox="1"/>
          <p:nvPr/>
        </p:nvSpPr>
        <p:spPr>
          <a:xfrm>
            <a:off x="1004934" y="905337"/>
            <a:ext cx="10420539" cy="4585871"/>
          </a:xfrm>
          <a:prstGeom prst="rect">
            <a:avLst/>
          </a:prstGeom>
          <a:noFill/>
        </p:spPr>
        <p:txBody>
          <a:bodyPr wrap="square">
            <a:spAutoFit/>
          </a:bodyPr>
          <a:lstStyle/>
          <a:p>
            <a:r>
              <a:rPr lang="en-US" sz="1400" dirty="0"/>
              <a:t>Many real estate professionals have home offices. Whether you work at home or not, consider taking additional steps to secure your home. Burglars usually leave if they can’t break in within ninety seconds. Anything that slows down a thief by even a minute or two can keep your house from being robbed.</a:t>
            </a:r>
          </a:p>
          <a:p>
            <a:endParaRPr lang="en-US" sz="1800" b="1" u="sng" dirty="0"/>
          </a:p>
          <a:p>
            <a:pPr marL="285750" indent="-285750">
              <a:buFont typeface="Arial" panose="020B0604020202020204" pitchFamily="34" charset="0"/>
              <a:buChar char="•"/>
            </a:pPr>
            <a:r>
              <a:rPr lang="en-US" sz="1800" dirty="0"/>
              <a:t> </a:t>
            </a:r>
            <a:r>
              <a:rPr lang="en-US" sz="1400" dirty="0"/>
              <a:t>Ensure that all exterior doors are made of metal or solid, 1 ¾” hardwood and have sturdy locks.</a:t>
            </a:r>
          </a:p>
          <a:p>
            <a:pPr marL="285750" indent="-285750">
              <a:buFont typeface="Arial" panose="020B0604020202020204" pitchFamily="34" charset="0"/>
              <a:buChar char="•"/>
            </a:pPr>
            <a:r>
              <a:rPr lang="en-US" sz="1400" dirty="0"/>
              <a:t>Ensure that all porches and other possible entrances are well lit.</a:t>
            </a:r>
          </a:p>
          <a:p>
            <a:pPr marL="285750" indent="-285750">
              <a:buFont typeface="Arial" panose="020B0604020202020204" pitchFamily="34" charset="0"/>
              <a:buChar char="•"/>
            </a:pPr>
            <a:r>
              <a:rPr lang="en-US" sz="1400" dirty="0"/>
              <a:t>Trim any bushes or trees that hide doors or windows.</a:t>
            </a:r>
          </a:p>
          <a:p>
            <a:pPr marL="285750" indent="-285750">
              <a:buFont typeface="Arial" panose="020B0604020202020204" pitchFamily="34" charset="0"/>
              <a:buChar char="•"/>
            </a:pPr>
            <a:r>
              <a:rPr lang="en-US" sz="1400" dirty="0"/>
              <a:t>Avoid handing out keys to friends, even if they are trustworthy. Always know the location of all your house keys. </a:t>
            </a:r>
          </a:p>
          <a:p>
            <a:pPr marL="285750" indent="-285750">
              <a:buFont typeface="Arial" panose="020B0604020202020204" pitchFamily="34" charset="0"/>
              <a:buChar char="•"/>
            </a:pPr>
            <a:r>
              <a:rPr lang="en-US" sz="1400" dirty="0"/>
              <a:t>Be mindful of your trash: If you have just bought a new entertainment system, placing empty boxes out by the curb can alert would-be thieves.</a:t>
            </a:r>
          </a:p>
          <a:p>
            <a:pPr marL="285750" indent="-285750">
              <a:buFont typeface="Arial" panose="020B0604020202020204" pitchFamily="34" charset="0"/>
              <a:buChar char="•"/>
            </a:pPr>
            <a:r>
              <a:rPr lang="en-US" sz="1400" dirty="0"/>
              <a:t>Keep written records of all furniture, jewelry and electronic products. If possible, keep these records in a safe deposit box, fireproof safe, or other secure place.</a:t>
            </a:r>
          </a:p>
          <a:p>
            <a:pPr marL="285750" indent="-285750">
              <a:buFont typeface="Arial" panose="020B0604020202020204" pitchFamily="34" charset="0"/>
              <a:buChar char="•"/>
            </a:pPr>
            <a:r>
              <a:rPr lang="en-US" sz="1400" dirty="0"/>
              <a:t>Clearly display your house number, so police and other emergency vehicles can find your home quickly.</a:t>
            </a:r>
          </a:p>
          <a:p>
            <a:pPr marL="285750" indent="-285750">
              <a:buFont typeface="Arial" panose="020B0604020202020204" pitchFamily="34" charset="0"/>
              <a:buChar char="•"/>
            </a:pPr>
            <a:r>
              <a:rPr lang="en-US" sz="1400" dirty="0"/>
              <a:t>If you see a screen that has been cut, broken windows, or a door that’s been left open, don’t go in. Call the police from a neighbor’s house or a public phone.</a:t>
            </a:r>
          </a:p>
          <a:p>
            <a:r>
              <a:rPr lang="en-US" sz="1400" b="1" dirty="0"/>
              <a:t>WHEN YOU GO AWAY- </a:t>
            </a:r>
          </a:p>
          <a:p>
            <a:pPr marL="285750" indent="-285750">
              <a:buFont typeface="Arial" panose="020B0604020202020204" pitchFamily="34" charset="0"/>
              <a:buChar char="•"/>
            </a:pPr>
            <a:r>
              <a:rPr lang="en-US" sz="1400" dirty="0"/>
              <a:t>Ask a trusted neighbor to collect your mail and newspaper, and offer to return the favor. </a:t>
            </a:r>
          </a:p>
          <a:p>
            <a:pPr marL="285750" indent="-285750">
              <a:buFont typeface="Arial" panose="020B0604020202020204" pitchFamily="34" charset="0"/>
              <a:buChar char="•"/>
            </a:pPr>
            <a:r>
              <a:rPr lang="en-US" sz="1400" dirty="0"/>
              <a:t>Leave word about when you’re leaving, when you’ll return, and how you can be reached in an emergency. </a:t>
            </a:r>
          </a:p>
          <a:p>
            <a:pPr marL="285750" indent="-285750">
              <a:buFont typeface="Arial" panose="020B0604020202020204" pitchFamily="34" charset="0"/>
              <a:buChar char="•"/>
            </a:pPr>
            <a:r>
              <a:rPr lang="en-US" sz="1400" dirty="0"/>
              <a:t>Put automatic timers on at least two lights (and possibly a radio) to help your home look and sound lived-in.</a:t>
            </a:r>
          </a:p>
          <a:p>
            <a:endParaRPr lang="en-US" sz="1800" b="1" u="sng" dirty="0"/>
          </a:p>
        </p:txBody>
      </p:sp>
    </p:spTree>
    <p:extLst>
      <p:ext uri="{BB962C8B-B14F-4D97-AF65-F5344CB8AC3E}">
        <p14:creationId xmlns:p14="http://schemas.microsoft.com/office/powerpoint/2010/main" val="249190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2BB448-CDC0-E963-F7AE-E4A18E03B139}"/>
              </a:ext>
            </a:extLst>
          </p:cNvPr>
          <p:cNvPicPr>
            <a:picLocks noChangeAspect="1"/>
          </p:cNvPicPr>
          <p:nvPr/>
        </p:nvPicPr>
        <p:blipFill>
          <a:blip r:embed="rId3"/>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DB26F4-5036-4DA2-CEB8-68F329B08A7B}"/>
              </a:ext>
            </a:extLst>
          </p:cNvPr>
          <p:cNvSpPr txBox="1"/>
          <p:nvPr/>
        </p:nvSpPr>
        <p:spPr>
          <a:xfrm>
            <a:off x="3892613" y="195580"/>
            <a:ext cx="2740936" cy="523220"/>
          </a:xfrm>
          <a:prstGeom prst="rect">
            <a:avLst/>
          </a:prstGeom>
          <a:noFill/>
        </p:spPr>
        <p:txBody>
          <a:bodyPr wrap="square">
            <a:spAutoFit/>
          </a:bodyPr>
          <a:lstStyle/>
          <a:p>
            <a:r>
              <a:rPr lang="en-US" sz="2800" b="1" i="1" u="sng" dirty="0"/>
              <a:t>Safety At Home</a:t>
            </a:r>
          </a:p>
        </p:txBody>
      </p:sp>
      <p:sp>
        <p:nvSpPr>
          <p:cNvPr id="4" name="TextBox 3">
            <a:extLst>
              <a:ext uri="{FF2B5EF4-FFF2-40B4-BE49-F238E27FC236}">
                <a16:creationId xmlns:a16="http://schemas.microsoft.com/office/drawing/2014/main" id="{691D243D-90EE-B3EB-F490-1E307181F007}"/>
              </a:ext>
            </a:extLst>
          </p:cNvPr>
          <p:cNvSpPr txBox="1"/>
          <p:nvPr/>
        </p:nvSpPr>
        <p:spPr>
          <a:xfrm>
            <a:off x="335903" y="823865"/>
            <a:ext cx="9994101" cy="1015663"/>
          </a:xfrm>
          <a:prstGeom prst="rect">
            <a:avLst/>
          </a:prstGeom>
          <a:noFill/>
        </p:spPr>
        <p:txBody>
          <a:bodyPr wrap="square" rtlCol="0">
            <a:spAutoFit/>
          </a:bodyPr>
          <a:lstStyle/>
          <a:p>
            <a:r>
              <a:rPr lang="en-US" b="1" u="sng" dirty="0"/>
              <a:t>PROTECT YOUR PERSONAL AND ELECTRONIC INFORMATION (IDENTITY THEFT)</a:t>
            </a:r>
          </a:p>
          <a:p>
            <a:r>
              <a:rPr lang="en-US" sz="1400" dirty="0"/>
              <a:t>Identity theft is a serious and costly crime. People whose identities have been stolen can spend months or years cleaning up the mess thieves have made of their good name and credit record. In the meantime, victims may lose job opportunities, be refused loans, housing, or cars, or even get arrested for crimes they didn’t commit.</a:t>
            </a:r>
            <a:endParaRPr lang="en-US" sz="1400" b="1" u="sng" dirty="0"/>
          </a:p>
        </p:txBody>
      </p:sp>
      <p:sp>
        <p:nvSpPr>
          <p:cNvPr id="6" name="TextBox 5">
            <a:extLst>
              <a:ext uri="{FF2B5EF4-FFF2-40B4-BE49-F238E27FC236}">
                <a16:creationId xmlns:a16="http://schemas.microsoft.com/office/drawing/2014/main" id="{7D055769-AFBB-02DF-91A0-411231344F50}"/>
              </a:ext>
            </a:extLst>
          </p:cNvPr>
          <p:cNvSpPr txBox="1"/>
          <p:nvPr/>
        </p:nvSpPr>
        <p:spPr>
          <a:xfrm>
            <a:off x="5332953" y="1991535"/>
            <a:ext cx="5873435" cy="3354765"/>
          </a:xfrm>
          <a:prstGeom prst="rect">
            <a:avLst/>
          </a:prstGeom>
          <a:noFill/>
        </p:spPr>
        <p:txBody>
          <a:bodyPr wrap="square">
            <a:spAutoFit/>
          </a:bodyPr>
          <a:lstStyle/>
          <a:p>
            <a:pPr algn="ctr"/>
            <a:r>
              <a:rPr lang="en-US" b="1" u="sng" dirty="0"/>
              <a:t>TOP 10 TIPS FOR IDENTITY THEFT PREVENTION</a:t>
            </a:r>
          </a:p>
          <a:p>
            <a:r>
              <a:rPr lang="en-US" dirty="0"/>
              <a:t>The following tips can help you lower your risk of becoming a victim.</a:t>
            </a:r>
          </a:p>
          <a:p>
            <a:endParaRPr lang="en-US" sz="1800" dirty="0"/>
          </a:p>
          <a:p>
            <a:pPr marL="342900" indent="-342900">
              <a:buFont typeface="+mj-lt"/>
              <a:buAutoNum type="arabicPeriod"/>
            </a:pPr>
            <a:r>
              <a:rPr lang="en-US" sz="1400" b="1" dirty="0"/>
              <a:t>The best defense is a good offense. </a:t>
            </a:r>
          </a:p>
          <a:p>
            <a:pPr marL="342900" indent="-342900">
              <a:buFont typeface="+mj-lt"/>
              <a:buAutoNum type="arabicPeriod"/>
            </a:pPr>
            <a:r>
              <a:rPr lang="en-US" sz="1400" b="1" dirty="0"/>
              <a:t>Don’t get caught by “phishing”. </a:t>
            </a:r>
          </a:p>
          <a:p>
            <a:pPr marL="342900" indent="-342900">
              <a:buFont typeface="+mj-lt"/>
              <a:buAutoNum type="arabicPeriod"/>
            </a:pPr>
            <a:r>
              <a:rPr lang="en-US" sz="1400" b="1" dirty="0"/>
              <a:t>Keep your identity from getting trashed. </a:t>
            </a:r>
          </a:p>
          <a:p>
            <a:pPr marL="342900" indent="-342900">
              <a:buFont typeface="+mj-lt"/>
              <a:buAutoNum type="arabicPeriod"/>
            </a:pPr>
            <a:r>
              <a:rPr lang="en-US" sz="1400" b="1" dirty="0"/>
              <a:t>Control your personal financial information.</a:t>
            </a:r>
          </a:p>
          <a:p>
            <a:pPr marL="342900" indent="-342900">
              <a:buFont typeface="+mj-lt"/>
              <a:buAutoNum type="arabicPeriod"/>
            </a:pPr>
            <a:r>
              <a:rPr lang="en-US" sz="1400" b="1" dirty="0"/>
              <a:t>Shield your computer from viruses and spyware. </a:t>
            </a:r>
          </a:p>
          <a:p>
            <a:pPr marL="342900" indent="-342900">
              <a:buFont typeface="+mj-lt"/>
              <a:buAutoNum type="arabicPeriod"/>
            </a:pPr>
            <a:r>
              <a:rPr lang="en-US" sz="1400" b="1" dirty="0"/>
              <a:t>Click with caution </a:t>
            </a:r>
          </a:p>
          <a:p>
            <a:pPr marL="342900" indent="-342900">
              <a:buFont typeface="+mj-lt"/>
              <a:buAutoNum type="arabicPeriod"/>
            </a:pPr>
            <a:r>
              <a:rPr lang="en-US" sz="1400" b="1" dirty="0"/>
              <a:t>Check your bills and bank statements. </a:t>
            </a:r>
          </a:p>
          <a:p>
            <a:pPr marL="342900" indent="-342900">
              <a:buFont typeface="+mj-lt"/>
              <a:buAutoNum type="arabicPeriod"/>
            </a:pPr>
            <a:r>
              <a:rPr lang="en-US" sz="1400" b="1" dirty="0"/>
              <a:t>Stop pre-approved credit offers. </a:t>
            </a:r>
          </a:p>
          <a:p>
            <a:pPr marL="342900" indent="-342900">
              <a:buFont typeface="+mj-lt"/>
              <a:buAutoNum type="arabicPeriod"/>
            </a:pPr>
            <a:r>
              <a:rPr lang="en-US" sz="1400" b="1" dirty="0"/>
              <a:t>Ask questions. </a:t>
            </a:r>
          </a:p>
          <a:p>
            <a:pPr marL="342900" indent="-342900">
              <a:buFont typeface="+mj-lt"/>
              <a:buAutoNum type="arabicPeriod"/>
            </a:pPr>
            <a:r>
              <a:rPr lang="en-US" sz="1400" b="1" dirty="0"/>
              <a:t>Check your credit reports — for free. </a:t>
            </a:r>
          </a:p>
        </p:txBody>
      </p:sp>
      <p:sp>
        <p:nvSpPr>
          <p:cNvPr id="7" name="TextBox 6">
            <a:extLst>
              <a:ext uri="{FF2B5EF4-FFF2-40B4-BE49-F238E27FC236}">
                <a16:creationId xmlns:a16="http://schemas.microsoft.com/office/drawing/2014/main" id="{A2253247-DE88-787A-1340-6A02553B5039}"/>
              </a:ext>
            </a:extLst>
          </p:cNvPr>
          <p:cNvSpPr txBox="1"/>
          <p:nvPr/>
        </p:nvSpPr>
        <p:spPr>
          <a:xfrm>
            <a:off x="526026" y="4589363"/>
            <a:ext cx="4543915" cy="2000548"/>
          </a:xfrm>
          <a:prstGeom prst="rect">
            <a:avLst/>
          </a:prstGeom>
          <a:noFill/>
        </p:spPr>
        <p:txBody>
          <a:bodyPr wrap="square" rtlCol="0">
            <a:spAutoFit/>
          </a:bodyPr>
          <a:lstStyle/>
          <a:p>
            <a:r>
              <a:rPr lang="en-US" b="1" dirty="0"/>
              <a:t>If you think your identity has been stolen, here’s what to do: </a:t>
            </a:r>
          </a:p>
          <a:p>
            <a:endParaRPr lang="en-US" b="1" dirty="0"/>
          </a:p>
          <a:p>
            <a:pPr marL="342900" indent="-342900">
              <a:buFont typeface="+mj-lt"/>
              <a:buAutoNum type="arabicPeriod"/>
            </a:pPr>
            <a:r>
              <a:rPr lang="en-US" sz="1400" dirty="0"/>
              <a:t>Report the fraud to the three major credit bureaus.</a:t>
            </a:r>
          </a:p>
          <a:p>
            <a:pPr marL="342900" indent="-342900">
              <a:buFont typeface="+mj-lt"/>
              <a:buAutoNum type="arabicPeriod"/>
            </a:pPr>
            <a:r>
              <a:rPr lang="en-US" sz="1400" dirty="0"/>
              <a:t>Report the crime to the police.</a:t>
            </a:r>
          </a:p>
          <a:p>
            <a:pPr marL="342900" indent="-342900">
              <a:buFont typeface="+mj-lt"/>
              <a:buAutoNum type="arabicPeriod"/>
            </a:pPr>
            <a:r>
              <a:rPr lang="en-US" sz="1400" dirty="0"/>
              <a:t>Request information on fraudulent accounts. </a:t>
            </a:r>
          </a:p>
          <a:p>
            <a:pPr marL="342900" indent="-342900">
              <a:buFont typeface="+mj-lt"/>
              <a:buAutoNum type="arabicPeriod"/>
            </a:pPr>
            <a:r>
              <a:rPr lang="en-US" sz="1400" dirty="0"/>
              <a:t>Call creditors. </a:t>
            </a:r>
          </a:p>
          <a:p>
            <a:pPr marL="342900" indent="-342900">
              <a:buFont typeface="+mj-lt"/>
              <a:buAutoNum type="arabicPeriod"/>
            </a:pPr>
            <a:r>
              <a:rPr lang="en-US" sz="1400" dirty="0"/>
              <a:t>Review your credit reports carefully. </a:t>
            </a:r>
            <a:endParaRPr lang="en-US" sz="1400" b="1" dirty="0"/>
          </a:p>
        </p:txBody>
      </p:sp>
      <p:pic>
        <p:nvPicPr>
          <p:cNvPr id="8" name="Picture 7" descr="A person typing on a computer&#10;&#10;Description automatically generated">
            <a:extLst>
              <a:ext uri="{FF2B5EF4-FFF2-40B4-BE49-F238E27FC236}">
                <a16:creationId xmlns:a16="http://schemas.microsoft.com/office/drawing/2014/main" id="{DBCBC9B7-09D0-1127-1835-4A6731564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489" y="2205263"/>
            <a:ext cx="4122071" cy="2320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543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AFC69-7A42-0946-405E-F3BB36436BBB}"/>
              </a:ext>
            </a:extLst>
          </p:cNvPr>
          <p:cNvPicPr>
            <a:picLocks noChangeAspect="1"/>
          </p:cNvPicPr>
          <p:nvPr/>
        </p:nvPicPr>
        <p:blipFill>
          <a:blip r:embed="rId2"/>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8B8BE10-0D6D-08A5-1B35-B355C1CDBB96}"/>
              </a:ext>
            </a:extLst>
          </p:cNvPr>
          <p:cNvSpPr txBox="1"/>
          <p:nvPr/>
        </p:nvSpPr>
        <p:spPr>
          <a:xfrm>
            <a:off x="3355064" y="340435"/>
            <a:ext cx="2740936" cy="523220"/>
          </a:xfrm>
          <a:prstGeom prst="rect">
            <a:avLst/>
          </a:prstGeom>
          <a:noFill/>
        </p:spPr>
        <p:txBody>
          <a:bodyPr wrap="square">
            <a:spAutoFit/>
          </a:bodyPr>
          <a:lstStyle/>
          <a:p>
            <a:r>
              <a:rPr lang="en-US" sz="2800" b="1" i="1" u="sng" dirty="0"/>
              <a:t>Resources</a:t>
            </a:r>
          </a:p>
        </p:txBody>
      </p:sp>
      <p:sp>
        <p:nvSpPr>
          <p:cNvPr id="4" name="TextBox 3">
            <a:extLst>
              <a:ext uri="{FF2B5EF4-FFF2-40B4-BE49-F238E27FC236}">
                <a16:creationId xmlns:a16="http://schemas.microsoft.com/office/drawing/2014/main" id="{99A3E9CC-064A-1B98-7D36-2D1C1DAC1788}"/>
              </a:ext>
            </a:extLst>
          </p:cNvPr>
          <p:cNvSpPr txBox="1"/>
          <p:nvPr/>
        </p:nvSpPr>
        <p:spPr>
          <a:xfrm>
            <a:off x="1403288" y="1946495"/>
            <a:ext cx="8907040" cy="3693319"/>
          </a:xfrm>
          <a:prstGeom prst="rect">
            <a:avLst/>
          </a:prstGeom>
          <a:noFill/>
        </p:spPr>
        <p:txBody>
          <a:bodyPr wrap="square" rtlCol="0">
            <a:spAutoFit/>
          </a:bodyPr>
          <a:lstStyle/>
          <a:p>
            <a:r>
              <a:rPr lang="en-US" dirty="0"/>
              <a:t>Here are just a few of the NAR resources used for this presentation. </a:t>
            </a:r>
          </a:p>
          <a:p>
            <a:endParaRPr lang="en-US" dirty="0"/>
          </a:p>
          <a:p>
            <a:r>
              <a:rPr lang="en-US" dirty="0"/>
              <a:t>REALTOR® Safety Pledge: </a:t>
            </a:r>
            <a:r>
              <a:rPr lang="en-US" dirty="0">
                <a:hlinkClick r:id="rId3"/>
              </a:rPr>
              <a:t>REALTOR® Safety Pledge (</a:t>
            </a:r>
            <a:r>
              <a:rPr lang="en-US" dirty="0" err="1">
                <a:hlinkClick r:id="rId3"/>
              </a:rPr>
              <a:t>nar.realtor</a:t>
            </a:r>
            <a:r>
              <a:rPr lang="en-US" dirty="0">
                <a:hlinkClick r:id="rId3"/>
              </a:rPr>
              <a:t>)</a:t>
            </a:r>
            <a:endParaRPr lang="en-US" dirty="0"/>
          </a:p>
          <a:p>
            <a:endParaRPr lang="en-US" dirty="0"/>
          </a:p>
          <a:p>
            <a:r>
              <a:rPr lang="en-US" dirty="0"/>
              <a:t>NAR REALTOR® Safety: </a:t>
            </a:r>
            <a:r>
              <a:rPr lang="en-US" dirty="0">
                <a:hlinkClick r:id="rId4"/>
              </a:rPr>
              <a:t>https://www.nar.realtor/safety</a:t>
            </a:r>
            <a:r>
              <a:rPr lang="en-US" dirty="0"/>
              <a:t> </a:t>
            </a:r>
          </a:p>
          <a:p>
            <a:endParaRPr lang="en-US" dirty="0"/>
          </a:p>
          <a:p>
            <a:r>
              <a:rPr lang="en-US" dirty="0"/>
              <a:t>REALTOR® Safety Handout:</a:t>
            </a:r>
          </a:p>
          <a:p>
            <a:r>
              <a:rPr lang="en-US" dirty="0"/>
              <a:t> </a:t>
            </a:r>
            <a:r>
              <a:rPr lang="en-US" dirty="0">
                <a:hlinkClick r:id="rId5"/>
              </a:rPr>
              <a:t>https://cdn.nar.realtor/sites/default/files/documents/realtor-safety-handouts-2023.pdf?_gl=1*1d9lyn9*_gcl_au*MjAzNTM1NzQwNi4xNzIwNjMxNzAx</a:t>
            </a:r>
            <a:r>
              <a:rPr lang="en-US" dirty="0"/>
              <a:t> </a:t>
            </a:r>
          </a:p>
          <a:p>
            <a:endParaRPr lang="en-US" dirty="0"/>
          </a:p>
          <a:p>
            <a:r>
              <a:rPr lang="en-US" dirty="0"/>
              <a:t>The Home Safety Council: </a:t>
            </a:r>
            <a:r>
              <a:rPr lang="en-US" dirty="0">
                <a:hlinkClick r:id="rId6"/>
              </a:rPr>
              <a:t>http://www.mysafehome.org/</a:t>
            </a:r>
            <a:r>
              <a:rPr lang="en-US" dirty="0"/>
              <a:t> </a:t>
            </a:r>
          </a:p>
          <a:p>
            <a:endParaRPr lang="en-US" dirty="0"/>
          </a:p>
          <a:p>
            <a:r>
              <a:rPr lang="en-US"/>
              <a:t>SPAAR Safety: </a:t>
            </a:r>
            <a:r>
              <a:rPr lang="en-US">
                <a:hlinkClick r:id="rId7"/>
              </a:rPr>
              <a:t>https://spaar.com/safety/</a:t>
            </a:r>
            <a:r>
              <a:rPr lang="en-US"/>
              <a:t> </a:t>
            </a:r>
            <a:endParaRPr lang="en-US" dirty="0"/>
          </a:p>
        </p:txBody>
      </p:sp>
    </p:spTree>
    <p:extLst>
      <p:ext uri="{BB962C8B-B14F-4D97-AF65-F5344CB8AC3E}">
        <p14:creationId xmlns:p14="http://schemas.microsoft.com/office/powerpoint/2010/main" val="1584171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260C717-E27E-657E-0567-873C663FCBDC}"/>
              </a:ext>
            </a:extLst>
          </p:cNvPr>
          <p:cNvPicPr>
            <a:picLocks noChangeAspect="1"/>
          </p:cNvPicPr>
          <p:nvPr/>
        </p:nvPicPr>
        <p:blipFill rotWithShape="1">
          <a:blip r:embed="rId2"/>
          <a:srcRect b="19"/>
          <a:stretch/>
        </p:blipFill>
        <p:spPr>
          <a:xfrm>
            <a:off x="0" y="0"/>
            <a:ext cx="12192000" cy="6858000"/>
          </a:xfrm>
          <a:prstGeom prst="rect">
            <a:avLst/>
          </a:prstGeom>
        </p:spPr>
      </p:pic>
    </p:spTree>
    <p:extLst>
      <p:ext uri="{BB962C8B-B14F-4D97-AF65-F5344CB8AC3E}">
        <p14:creationId xmlns:p14="http://schemas.microsoft.com/office/powerpoint/2010/main" val="3323894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1B6A57-7C00-620D-AB10-1CA13DBE284D}"/>
              </a:ext>
            </a:extLst>
          </p:cNvPr>
          <p:cNvPicPr>
            <a:picLocks noChangeAspect="1"/>
          </p:cNvPicPr>
          <p:nvPr/>
        </p:nvPicPr>
        <p:blipFill>
          <a:blip r:embed="rId2"/>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781A8C7-3D06-41E4-A879-D93C72417FC8}"/>
              </a:ext>
            </a:extLst>
          </p:cNvPr>
          <p:cNvSpPr txBox="1"/>
          <p:nvPr/>
        </p:nvSpPr>
        <p:spPr>
          <a:xfrm>
            <a:off x="711200" y="1898291"/>
            <a:ext cx="7002352" cy="3662541"/>
          </a:xfrm>
          <a:prstGeom prst="rect">
            <a:avLst/>
          </a:prstGeom>
          <a:noFill/>
        </p:spPr>
        <p:txBody>
          <a:bodyPr wrap="square" rtlCol="0">
            <a:spAutoFit/>
          </a:bodyPr>
          <a:lstStyle/>
          <a:p>
            <a:endParaRPr lang="en-US" dirty="0"/>
          </a:p>
          <a:p>
            <a:r>
              <a:rPr lang="en-US" sz="2800" b="1" dirty="0"/>
              <a:t>What to expect in this session</a:t>
            </a:r>
            <a:r>
              <a:rPr lang="en-US" sz="2800" dirty="0"/>
              <a:t>;</a:t>
            </a:r>
          </a:p>
          <a:p>
            <a:r>
              <a:rPr lang="en-US" dirty="0"/>
              <a:t> </a:t>
            </a:r>
          </a:p>
          <a:p>
            <a:pPr marL="285750" indent="-285750">
              <a:buFont typeface="Arial" panose="020B0604020202020204" pitchFamily="34" charset="0"/>
              <a:buChar char="•"/>
            </a:pPr>
            <a:r>
              <a:rPr lang="en-US" sz="2400" dirty="0"/>
              <a:t>Safety concerns that are unique to our profession.</a:t>
            </a:r>
          </a:p>
          <a:p>
            <a:pPr marL="285750" indent="-285750">
              <a:buFont typeface="Arial" panose="020B0604020202020204" pitchFamily="34" charset="0"/>
              <a:buChar char="•"/>
            </a:pPr>
            <a:r>
              <a:rPr lang="en-US" sz="2400" dirty="0"/>
              <a:t>Safety at the office, with clients, and at home.</a:t>
            </a:r>
          </a:p>
          <a:p>
            <a:pPr marL="285750" indent="-285750">
              <a:buFont typeface="Arial" panose="020B0604020202020204" pitchFamily="34" charset="0"/>
              <a:buChar char="•"/>
            </a:pPr>
            <a:r>
              <a:rPr lang="en-US" sz="2400" dirty="0"/>
              <a:t>Our responsibility for protecting our clients’ belongings and personal information.</a:t>
            </a:r>
          </a:p>
          <a:p>
            <a:pPr marL="285750" indent="-285750">
              <a:buFont typeface="Arial" panose="020B0604020202020204" pitchFamily="34" charset="0"/>
              <a:buChar char="•"/>
            </a:pPr>
            <a:r>
              <a:rPr lang="en-US" sz="2400" dirty="0"/>
              <a:t>Actions we can take to incorporate safety awareness into our personal and professional lives.</a:t>
            </a:r>
          </a:p>
        </p:txBody>
      </p:sp>
    </p:spTree>
    <p:extLst>
      <p:ext uri="{BB962C8B-B14F-4D97-AF65-F5344CB8AC3E}">
        <p14:creationId xmlns:p14="http://schemas.microsoft.com/office/powerpoint/2010/main" val="351113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5CFF1C-DB19-A33F-B7CB-EDF32453EE73}"/>
              </a:ext>
            </a:extLst>
          </p:cNvPr>
          <p:cNvPicPr>
            <a:picLocks noChangeAspect="1"/>
          </p:cNvPicPr>
          <p:nvPr/>
        </p:nvPicPr>
        <p:blipFill>
          <a:blip r:embed="rId3"/>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4F0BB79-4074-6921-675C-93B9B64A88C4}"/>
              </a:ext>
            </a:extLst>
          </p:cNvPr>
          <p:cNvSpPr txBox="1"/>
          <p:nvPr/>
        </p:nvSpPr>
        <p:spPr>
          <a:xfrm>
            <a:off x="660903" y="217284"/>
            <a:ext cx="9723422" cy="1446550"/>
          </a:xfrm>
          <a:prstGeom prst="rect">
            <a:avLst/>
          </a:prstGeom>
          <a:noFill/>
        </p:spPr>
        <p:txBody>
          <a:bodyPr wrap="square" rtlCol="0">
            <a:spAutoFit/>
          </a:bodyPr>
          <a:lstStyle/>
          <a:p>
            <a:pPr algn="ctr"/>
            <a:r>
              <a:rPr lang="en-US" sz="2400" b="1" dirty="0"/>
              <a:t>Learning from Others’ Experiences</a:t>
            </a:r>
          </a:p>
          <a:p>
            <a:pPr algn="ctr"/>
            <a:endParaRPr lang="en-US" sz="2400" b="1" dirty="0"/>
          </a:p>
          <a:p>
            <a:pPr algn="ctr"/>
            <a:r>
              <a:rPr lang="en-US" sz="2000" dirty="0"/>
              <a:t>Discovering whether incidents like these have occurred in your area can help you to stay vigilant and prepared. </a:t>
            </a:r>
          </a:p>
        </p:txBody>
      </p:sp>
      <p:sp>
        <p:nvSpPr>
          <p:cNvPr id="4" name="TextBox 3">
            <a:extLst>
              <a:ext uri="{FF2B5EF4-FFF2-40B4-BE49-F238E27FC236}">
                <a16:creationId xmlns:a16="http://schemas.microsoft.com/office/drawing/2014/main" id="{0D9EB238-784A-5639-A287-CB72F559ACF1}"/>
              </a:ext>
            </a:extLst>
          </p:cNvPr>
          <p:cNvSpPr txBox="1"/>
          <p:nvPr/>
        </p:nvSpPr>
        <p:spPr>
          <a:xfrm>
            <a:off x="7918764" y="3510715"/>
            <a:ext cx="3775295" cy="2215991"/>
          </a:xfrm>
          <a:prstGeom prst="rect">
            <a:avLst/>
          </a:prstGeom>
          <a:noFill/>
        </p:spPr>
        <p:txBody>
          <a:bodyPr wrap="square" rtlCol="0">
            <a:spAutoFit/>
          </a:bodyPr>
          <a:lstStyle/>
          <a:p>
            <a:r>
              <a:rPr lang="en-US" b="1" dirty="0"/>
              <a:t>Texas:</a:t>
            </a:r>
            <a:r>
              <a:rPr lang="en-US" dirty="0"/>
              <a:t> </a:t>
            </a:r>
            <a:r>
              <a:rPr lang="en-US" sz="1200" dirty="0"/>
              <a:t>A 53-year-old Texas man is suspected of stealing more than $20,000 worth of jewelry from a home in the exclusive community of Highland Park. Police say the man posed as a motivated real estate buyer, visiting open houses or actually making an appointment with an agent to see a home. Once inside, he would roam around surreptitiously looking for valuables, preferring jewelry. Police believe he committed similar crimes while looking at homes in Collin County, north of Dallas, but began scouting bigger homes for bigger bling.</a:t>
            </a:r>
          </a:p>
        </p:txBody>
      </p:sp>
      <p:sp>
        <p:nvSpPr>
          <p:cNvPr id="5" name="TextBox 4">
            <a:extLst>
              <a:ext uri="{FF2B5EF4-FFF2-40B4-BE49-F238E27FC236}">
                <a16:creationId xmlns:a16="http://schemas.microsoft.com/office/drawing/2014/main" id="{9C4893CC-569D-CB06-D9E8-50822DEFF686}"/>
              </a:ext>
            </a:extLst>
          </p:cNvPr>
          <p:cNvSpPr txBox="1"/>
          <p:nvPr/>
        </p:nvSpPr>
        <p:spPr>
          <a:xfrm>
            <a:off x="614879" y="2514591"/>
            <a:ext cx="2969537" cy="3139321"/>
          </a:xfrm>
          <a:prstGeom prst="rect">
            <a:avLst/>
          </a:prstGeom>
          <a:noFill/>
        </p:spPr>
        <p:txBody>
          <a:bodyPr wrap="square" rtlCol="0">
            <a:spAutoFit/>
          </a:bodyPr>
          <a:lstStyle/>
          <a:p>
            <a:r>
              <a:rPr lang="en-US" b="1" dirty="0"/>
              <a:t>Oregon:</a:t>
            </a:r>
            <a:r>
              <a:rPr lang="en-US" dirty="0"/>
              <a:t> </a:t>
            </a:r>
            <a:r>
              <a:rPr lang="en-US" sz="1200" dirty="0"/>
              <a:t>A real estate agent working late in the model home of a subdivision was tied up and robbed of her ATM card. Deputies say the real estate agent told them the armed robber accosted her as she was leaving, tied her hands behind her back, took the card from her purse, got the personal identification number from her, and then duct-taped her mouth. The card was later retrieved from an ATM machine. Detectives say photos show a man with something covering his face looking into the machine or trying to retrieve something from it. They say the real estate agent managed to get free, suffering minor injuries, and then called 911.</a:t>
            </a:r>
          </a:p>
        </p:txBody>
      </p:sp>
      <p:sp>
        <p:nvSpPr>
          <p:cNvPr id="6" name="TextBox 5">
            <a:extLst>
              <a:ext uri="{FF2B5EF4-FFF2-40B4-BE49-F238E27FC236}">
                <a16:creationId xmlns:a16="http://schemas.microsoft.com/office/drawing/2014/main" id="{74CBE5C3-DAA1-541C-5707-C892DF53E4D9}"/>
              </a:ext>
            </a:extLst>
          </p:cNvPr>
          <p:cNvSpPr txBox="1"/>
          <p:nvPr/>
        </p:nvSpPr>
        <p:spPr>
          <a:xfrm>
            <a:off x="7968553" y="1748545"/>
            <a:ext cx="3313569" cy="1661993"/>
          </a:xfrm>
          <a:prstGeom prst="rect">
            <a:avLst/>
          </a:prstGeom>
          <a:noFill/>
        </p:spPr>
        <p:txBody>
          <a:bodyPr wrap="square" rtlCol="0">
            <a:spAutoFit/>
          </a:bodyPr>
          <a:lstStyle/>
          <a:p>
            <a:r>
              <a:rPr lang="en-US" b="1" dirty="0"/>
              <a:t>California:</a:t>
            </a:r>
            <a:r>
              <a:rPr lang="en-US" sz="1200" dirty="0"/>
              <a:t> The body of a male real estate agent was discovered in the living room of a foreclosed home when another real estate agent arrived to show the home to a client. The agent had been missing for more than three days, after an appointment to show prospective buyers a home. He had been stabbed several times.</a:t>
            </a:r>
          </a:p>
        </p:txBody>
      </p:sp>
      <p:sp>
        <p:nvSpPr>
          <p:cNvPr id="7" name="TextBox 6">
            <a:extLst>
              <a:ext uri="{FF2B5EF4-FFF2-40B4-BE49-F238E27FC236}">
                <a16:creationId xmlns:a16="http://schemas.microsoft.com/office/drawing/2014/main" id="{B2F3C423-4A2D-C86E-924B-3CEBC4F1B799}"/>
              </a:ext>
            </a:extLst>
          </p:cNvPr>
          <p:cNvSpPr txBox="1"/>
          <p:nvPr/>
        </p:nvSpPr>
        <p:spPr>
          <a:xfrm>
            <a:off x="4114799" y="1794166"/>
            <a:ext cx="3177760" cy="4801314"/>
          </a:xfrm>
          <a:prstGeom prst="rect">
            <a:avLst/>
          </a:prstGeom>
          <a:noFill/>
        </p:spPr>
        <p:txBody>
          <a:bodyPr wrap="square" rtlCol="0">
            <a:spAutoFit/>
          </a:bodyPr>
          <a:lstStyle/>
          <a:p>
            <a:r>
              <a:rPr lang="en-US" b="1" dirty="0"/>
              <a:t>Manitoba:</a:t>
            </a:r>
            <a:r>
              <a:rPr lang="en-US" sz="1200" dirty="0"/>
              <a:t> A Winnipeg real estate agent says she was randomly attacked by a man who tricked her into believing he wanted to purchase some property as part of an elaborate ruse to get her alone. The man, who claimed he wanted to purchase a new home, said he found her name through the Real Estate News, then later said he’d visited her office, saw her picture, and thought she was “really good-looking.” The woman said she was slightly uncomfortable but brushed aside that comment while taking him to see several residences. She eventually went to his apartment on the belief she would be writing a purchase offer—but the meeting quickly turned from business to criminal. She fought off his attack and fled. Police executed a search warrant at his home and discovered he had been conducting disturbing online searches for photos and videos depicting violent sexual attacks against real estate agents. There was also evidence he had been scouring Winnipeg property listings and agents to find the perfect target and location to commit his crime.</a:t>
            </a:r>
          </a:p>
        </p:txBody>
      </p:sp>
    </p:spTree>
    <p:extLst>
      <p:ext uri="{BB962C8B-B14F-4D97-AF65-F5344CB8AC3E}">
        <p14:creationId xmlns:p14="http://schemas.microsoft.com/office/powerpoint/2010/main" val="173821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34FD1-750C-D684-680A-A35DB5DF1353}"/>
              </a:ext>
            </a:extLst>
          </p:cNvPr>
          <p:cNvPicPr>
            <a:picLocks noChangeAspect="1"/>
          </p:cNvPicPr>
          <p:nvPr/>
        </p:nvPicPr>
        <p:blipFill>
          <a:blip r:embed="rId3"/>
          <a:srcRect/>
          <a:stretch/>
        </p:blipFill>
        <p:spPr>
          <a:xfrm>
            <a:off x="-175491" y="0"/>
            <a:ext cx="12065251" cy="6786704"/>
          </a:xfrm>
          <a:prstGeom prst="rect">
            <a:avLst/>
          </a:prstGeom>
        </p:spPr>
      </p:pic>
      <p:sp>
        <p:nvSpPr>
          <p:cNvPr id="3" name="TextBox 2">
            <a:extLst>
              <a:ext uri="{FF2B5EF4-FFF2-40B4-BE49-F238E27FC236}">
                <a16:creationId xmlns:a16="http://schemas.microsoft.com/office/drawing/2014/main" id="{F7FC07C4-E9DD-86A0-AE13-5DA1F0D579D4}"/>
              </a:ext>
            </a:extLst>
          </p:cNvPr>
          <p:cNvSpPr txBox="1"/>
          <p:nvPr/>
        </p:nvSpPr>
        <p:spPr>
          <a:xfrm>
            <a:off x="4798318" y="1859339"/>
            <a:ext cx="6880633" cy="3139321"/>
          </a:xfrm>
          <a:prstGeom prst="rect">
            <a:avLst/>
          </a:prstGeom>
          <a:noFill/>
        </p:spPr>
        <p:txBody>
          <a:bodyPr wrap="square" rtlCol="0">
            <a:spAutoFit/>
          </a:bodyPr>
          <a:lstStyle/>
          <a:p>
            <a:r>
              <a:rPr lang="en-US"/>
              <a:t>Regardless of where you live and work, your number one resource for local safety information is your local police department. Here are five ways you can enlist your local police to help you keep your agents safe: </a:t>
            </a:r>
          </a:p>
          <a:p>
            <a:endParaRPr lang="en-US"/>
          </a:p>
          <a:p>
            <a:pPr marL="342900" indent="-342900">
              <a:buAutoNum type="arabicPeriod"/>
            </a:pPr>
            <a:r>
              <a:rPr lang="en-US" b="1"/>
              <a:t>Ask for an in-house safety presentation</a:t>
            </a:r>
            <a:r>
              <a:rPr lang="en-US"/>
              <a:t>. </a:t>
            </a:r>
          </a:p>
          <a:p>
            <a:pPr marL="342900" indent="-342900">
              <a:buAutoNum type="arabicPeriod"/>
            </a:pPr>
            <a:r>
              <a:rPr lang="en-US" b="1"/>
              <a:t>Ask if they can provide agent safety information</a:t>
            </a:r>
            <a:r>
              <a:rPr lang="en-US"/>
              <a:t>. </a:t>
            </a:r>
          </a:p>
          <a:p>
            <a:pPr marL="342900" indent="-342900">
              <a:buAutoNum type="arabicPeriod"/>
            </a:pPr>
            <a:r>
              <a:rPr lang="en-US" b="1"/>
              <a:t>Ask if they can make a commitment to keep your agents safe</a:t>
            </a:r>
            <a:r>
              <a:rPr lang="en-US"/>
              <a:t>.</a:t>
            </a:r>
          </a:p>
          <a:p>
            <a:pPr marL="342900" indent="-342900">
              <a:buAutoNum type="arabicPeriod"/>
            </a:pPr>
            <a:r>
              <a:rPr lang="en-US" b="1"/>
              <a:t>Ask them share information on any relevant local crimes</a:t>
            </a:r>
            <a:r>
              <a:rPr lang="en-US"/>
              <a:t>. </a:t>
            </a:r>
          </a:p>
          <a:p>
            <a:pPr marL="342900" indent="-342900">
              <a:buAutoNum type="arabicPeriod"/>
            </a:pPr>
            <a:r>
              <a:rPr lang="en-US" b="1"/>
              <a:t>Ask the fire department for help</a:t>
            </a:r>
            <a:r>
              <a:rPr lang="en-US"/>
              <a:t>. </a:t>
            </a:r>
          </a:p>
          <a:p>
            <a:pPr marL="342900" indent="-342900">
              <a:buAutoNum type="arabicPeriod"/>
            </a:pPr>
            <a:r>
              <a:rPr lang="en-US" b="1"/>
              <a:t>Check with local colleagues</a:t>
            </a:r>
            <a:r>
              <a:rPr lang="en-US"/>
              <a:t>. </a:t>
            </a:r>
            <a:endParaRPr lang="en-US" dirty="0"/>
          </a:p>
        </p:txBody>
      </p:sp>
      <p:sp>
        <p:nvSpPr>
          <p:cNvPr id="4" name="TextBox 3">
            <a:extLst>
              <a:ext uri="{FF2B5EF4-FFF2-40B4-BE49-F238E27FC236}">
                <a16:creationId xmlns:a16="http://schemas.microsoft.com/office/drawing/2014/main" id="{65AD859D-E66F-1EBC-C5CE-92638857377F}"/>
              </a:ext>
            </a:extLst>
          </p:cNvPr>
          <p:cNvSpPr txBox="1"/>
          <p:nvPr/>
        </p:nvSpPr>
        <p:spPr>
          <a:xfrm>
            <a:off x="4861700" y="692634"/>
            <a:ext cx="6880633" cy="461665"/>
          </a:xfrm>
          <a:prstGeom prst="rect">
            <a:avLst/>
          </a:prstGeom>
          <a:noFill/>
        </p:spPr>
        <p:txBody>
          <a:bodyPr wrap="square" rtlCol="0">
            <a:spAutoFit/>
          </a:bodyPr>
          <a:lstStyle/>
          <a:p>
            <a:pPr algn="ctr"/>
            <a:r>
              <a:rPr lang="en-US" sz="2400" b="1"/>
              <a:t>Know Your Local Safety Resources</a:t>
            </a:r>
            <a:endParaRPr lang="en-US" sz="2400" b="1" dirty="0"/>
          </a:p>
        </p:txBody>
      </p:sp>
      <p:pic>
        <p:nvPicPr>
          <p:cNvPr id="8" name="Picture 7" descr="A group of people walking in a room&#10;&#10;Description automatically generated">
            <a:extLst>
              <a:ext uri="{FF2B5EF4-FFF2-40B4-BE49-F238E27FC236}">
                <a16:creationId xmlns:a16="http://schemas.microsoft.com/office/drawing/2014/main" id="{D7D49A7B-B134-4C62-C009-BA865C888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40" y="2687935"/>
            <a:ext cx="3641687" cy="24290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66857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34FD1-750C-D684-680A-A35DB5DF1353}"/>
              </a:ext>
            </a:extLst>
          </p:cNvPr>
          <p:cNvPicPr>
            <a:picLocks noChangeAspect="1"/>
          </p:cNvPicPr>
          <p:nvPr/>
        </p:nvPicPr>
        <p:blipFill>
          <a:blip r:embed="rId2"/>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FC07C4-E9DD-86A0-AE13-5DA1F0D579D4}"/>
              </a:ext>
            </a:extLst>
          </p:cNvPr>
          <p:cNvSpPr txBox="1"/>
          <p:nvPr/>
        </p:nvSpPr>
        <p:spPr>
          <a:xfrm>
            <a:off x="2027982" y="1647719"/>
            <a:ext cx="8365402" cy="4339650"/>
          </a:xfrm>
          <a:prstGeom prst="rect">
            <a:avLst/>
          </a:prstGeom>
          <a:noFill/>
        </p:spPr>
        <p:txBody>
          <a:bodyPr wrap="square" rtlCol="0">
            <a:spAutoFit/>
          </a:bodyPr>
          <a:lstStyle/>
          <a:p>
            <a:r>
              <a:rPr lang="en-US" sz="2400" b="1" dirty="0"/>
              <a:t>KNOW YOUR COMMUNITY: </a:t>
            </a:r>
            <a:r>
              <a:rPr lang="en-US" dirty="0"/>
              <a:t>In addition to working directly with your local police and fire departments, there are ways to stay informed on what’s happening in your town. Make it a goal to learn about crimes as they occur and share this information with everyone in your office. You’ll all be able to stay alert to trends in theft and burglary, personal attacks, and vandalism. Information sources include: </a:t>
            </a:r>
          </a:p>
          <a:p>
            <a:pPr marL="285750" indent="-285750">
              <a:buFont typeface="Arial" panose="020B0604020202020204" pitchFamily="34" charset="0"/>
              <a:buChar char="•"/>
            </a:pPr>
            <a:r>
              <a:rPr lang="en-US" dirty="0"/>
              <a:t>Your local paper may have a “police blotter” section that lists recent arrests. </a:t>
            </a:r>
          </a:p>
          <a:p>
            <a:pPr marL="285750" indent="-285750">
              <a:buFont typeface="Arial" panose="020B0604020202020204" pitchFamily="34" charset="0"/>
              <a:buChar char="•"/>
            </a:pPr>
            <a:r>
              <a:rPr lang="en-US" dirty="0"/>
              <a:t>Neighborhood watch groups and crime-buster groups usually know everything that happens in a specific neighborhood. If you can’t find a group like this in your area, ask the police department for the closest one. You can also start your own. </a:t>
            </a:r>
          </a:p>
          <a:p>
            <a:pPr marL="285750" indent="-285750">
              <a:buFont typeface="Arial" panose="020B0604020202020204" pitchFamily="34" charset="0"/>
              <a:buChar char="•"/>
            </a:pPr>
            <a:r>
              <a:rPr lang="en-US" dirty="0"/>
              <a:t>Many local police departments have Websites that list recent crimes and arrests. </a:t>
            </a:r>
          </a:p>
          <a:p>
            <a:pPr marL="285750" indent="-285750">
              <a:buFont typeface="Arial" panose="020B0604020202020204" pitchFamily="34" charset="0"/>
              <a:buChar char="•"/>
            </a:pPr>
            <a:r>
              <a:rPr lang="en-US" dirty="0"/>
              <a:t>Join your chamber of commerce and network with other businesspeople. </a:t>
            </a:r>
          </a:p>
          <a:p>
            <a:pPr marL="285750" indent="-285750">
              <a:buFont typeface="Arial" panose="020B0604020202020204" pitchFamily="34" charset="0"/>
              <a:buChar char="•"/>
            </a:pPr>
            <a:r>
              <a:rPr lang="en-US" dirty="0"/>
              <a:t>Your state or local REALTOR® Association may provide this information. Check their website, and if they don’t have a news section, contact them about adding one.</a:t>
            </a:r>
          </a:p>
        </p:txBody>
      </p:sp>
    </p:spTree>
    <p:extLst>
      <p:ext uri="{BB962C8B-B14F-4D97-AF65-F5344CB8AC3E}">
        <p14:creationId xmlns:p14="http://schemas.microsoft.com/office/powerpoint/2010/main" val="3964241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E7587-2219-EFB9-6243-22F5DA215188}"/>
              </a:ext>
            </a:extLst>
          </p:cNvPr>
          <p:cNvPicPr>
            <a:picLocks noChangeAspect="1"/>
          </p:cNvPicPr>
          <p:nvPr/>
        </p:nvPicPr>
        <p:blipFill>
          <a:blip r:embed="rId3"/>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7020E6F-B757-D3A9-396E-97BE4F219880}"/>
              </a:ext>
            </a:extLst>
          </p:cNvPr>
          <p:cNvSpPr txBox="1"/>
          <p:nvPr/>
        </p:nvSpPr>
        <p:spPr>
          <a:xfrm>
            <a:off x="3856776" y="91482"/>
            <a:ext cx="3303790" cy="523220"/>
          </a:xfrm>
          <a:prstGeom prst="rect">
            <a:avLst/>
          </a:prstGeom>
          <a:noFill/>
        </p:spPr>
        <p:txBody>
          <a:bodyPr wrap="none" rtlCol="0">
            <a:spAutoFit/>
          </a:bodyPr>
          <a:lstStyle/>
          <a:p>
            <a:r>
              <a:rPr lang="en-US" sz="2800" b="1" i="1" u="sng" dirty="0"/>
              <a:t>Safety at the Office</a:t>
            </a:r>
          </a:p>
        </p:txBody>
      </p:sp>
      <p:sp>
        <p:nvSpPr>
          <p:cNvPr id="4" name="TextBox 3">
            <a:extLst>
              <a:ext uri="{FF2B5EF4-FFF2-40B4-BE49-F238E27FC236}">
                <a16:creationId xmlns:a16="http://schemas.microsoft.com/office/drawing/2014/main" id="{699DE405-B88D-942C-8590-8F04B1E9FB15}"/>
              </a:ext>
            </a:extLst>
          </p:cNvPr>
          <p:cNvSpPr txBox="1"/>
          <p:nvPr/>
        </p:nvSpPr>
        <p:spPr>
          <a:xfrm>
            <a:off x="869132" y="1647729"/>
            <a:ext cx="3820563" cy="3231654"/>
          </a:xfrm>
          <a:prstGeom prst="rect">
            <a:avLst/>
          </a:prstGeom>
          <a:noFill/>
        </p:spPr>
        <p:txBody>
          <a:bodyPr wrap="square" rtlCol="0">
            <a:spAutoFit/>
          </a:bodyPr>
          <a:lstStyle/>
          <a:p>
            <a:pPr algn="ctr"/>
            <a:r>
              <a:rPr lang="en-US" b="1" dirty="0"/>
              <a:t>A Sound data security plan is built on 5 key principles. </a:t>
            </a:r>
          </a:p>
          <a:p>
            <a:endParaRPr lang="en-US" dirty="0"/>
          </a:p>
          <a:p>
            <a:pPr marL="342900" indent="-342900">
              <a:buFont typeface="+mj-lt"/>
              <a:buAutoNum type="arabicPeriod"/>
            </a:pPr>
            <a:r>
              <a:rPr lang="en-US" dirty="0"/>
              <a:t>Take stock- </a:t>
            </a:r>
            <a:r>
              <a:rPr lang="en-US" sz="1400" dirty="0"/>
              <a:t>Know what you have AND who has access to it. </a:t>
            </a:r>
          </a:p>
          <a:p>
            <a:pPr marL="342900" indent="-342900">
              <a:buFont typeface="+mj-lt"/>
              <a:buAutoNum type="arabicPeriod"/>
            </a:pPr>
            <a:r>
              <a:rPr lang="en-US" dirty="0"/>
              <a:t>Scale down – </a:t>
            </a:r>
            <a:r>
              <a:rPr lang="en-US" sz="1400" dirty="0"/>
              <a:t>Keep only what you need.</a:t>
            </a:r>
          </a:p>
          <a:p>
            <a:pPr marL="342900" indent="-342900">
              <a:buFont typeface="+mj-lt"/>
              <a:buAutoNum type="arabicPeriod"/>
            </a:pPr>
            <a:r>
              <a:rPr lang="en-US" dirty="0"/>
              <a:t>Lock it – </a:t>
            </a:r>
            <a:r>
              <a:rPr lang="en-US" sz="1400" dirty="0"/>
              <a:t>Protect the information you keep. </a:t>
            </a:r>
          </a:p>
          <a:p>
            <a:pPr marL="342900" indent="-342900">
              <a:buFont typeface="+mj-lt"/>
              <a:buAutoNum type="arabicPeriod"/>
            </a:pPr>
            <a:r>
              <a:rPr lang="en-US" dirty="0"/>
              <a:t>Pitch it – </a:t>
            </a:r>
            <a:r>
              <a:rPr lang="en-US" sz="1400" dirty="0"/>
              <a:t>Properly dispose of what you no longer need. </a:t>
            </a:r>
          </a:p>
          <a:p>
            <a:pPr marL="342900" indent="-342900">
              <a:buFont typeface="+mj-lt"/>
              <a:buAutoNum type="arabicPeriod"/>
            </a:pPr>
            <a:r>
              <a:rPr lang="en-US" dirty="0"/>
              <a:t>Plan ahead - </a:t>
            </a:r>
            <a:r>
              <a:rPr lang="en-US" sz="1400" dirty="0"/>
              <a:t>Create a plan to respond to security incidents.</a:t>
            </a:r>
          </a:p>
        </p:txBody>
      </p:sp>
      <p:sp>
        <p:nvSpPr>
          <p:cNvPr id="5" name="TextBox 4">
            <a:extLst>
              <a:ext uri="{FF2B5EF4-FFF2-40B4-BE49-F238E27FC236}">
                <a16:creationId xmlns:a16="http://schemas.microsoft.com/office/drawing/2014/main" id="{5DF48046-6A71-0BDF-CEAA-86B657C7A74D}"/>
              </a:ext>
            </a:extLst>
          </p:cNvPr>
          <p:cNvSpPr txBox="1"/>
          <p:nvPr/>
        </p:nvSpPr>
        <p:spPr>
          <a:xfrm>
            <a:off x="6219731" y="1176956"/>
            <a:ext cx="5251009" cy="3970318"/>
          </a:xfrm>
          <a:prstGeom prst="rect">
            <a:avLst/>
          </a:prstGeom>
          <a:noFill/>
        </p:spPr>
        <p:txBody>
          <a:bodyPr wrap="square" rtlCol="0">
            <a:spAutoFit/>
          </a:bodyPr>
          <a:lstStyle/>
          <a:p>
            <a:pPr algn="ctr"/>
            <a:r>
              <a:rPr lang="en-US" b="1" dirty="0"/>
              <a:t>Have you ever found yourself working alone in the office? Have you ever had a stranger walk in and felt threatened? How did/would you respond?</a:t>
            </a:r>
          </a:p>
          <a:p>
            <a:endParaRPr lang="en-US" dirty="0"/>
          </a:p>
          <a:p>
            <a:pPr marL="285750" indent="-285750">
              <a:buFont typeface="Arial" panose="020B0604020202020204" pitchFamily="34" charset="0"/>
              <a:buChar char="•"/>
            </a:pPr>
            <a:r>
              <a:rPr lang="en-US" dirty="0"/>
              <a:t>Escape through a back door.</a:t>
            </a:r>
          </a:p>
          <a:p>
            <a:pPr marL="285750" indent="-285750">
              <a:buFont typeface="Arial" panose="020B0604020202020204" pitchFamily="34" charset="0"/>
              <a:buChar char="•"/>
            </a:pPr>
            <a:r>
              <a:rPr lang="en-US" dirty="0"/>
              <a:t>Call 911.</a:t>
            </a:r>
          </a:p>
          <a:p>
            <a:pPr marL="285750" indent="-285750">
              <a:buFont typeface="Arial" panose="020B0604020202020204" pitchFamily="34" charset="0"/>
              <a:buChar char="•"/>
            </a:pPr>
            <a:r>
              <a:rPr lang="en-US" dirty="0"/>
              <a:t>Arrange schedule to be at office during times when others will be there. </a:t>
            </a:r>
          </a:p>
          <a:p>
            <a:pPr marL="285750" indent="-285750">
              <a:buFont typeface="Arial" panose="020B0604020202020204" pitchFamily="34" charset="0"/>
              <a:buChar char="•"/>
            </a:pPr>
            <a:r>
              <a:rPr lang="en-US" dirty="0"/>
              <a:t>Keep charged mobile phone with you at all times.</a:t>
            </a:r>
          </a:p>
          <a:p>
            <a:pPr marL="285750" indent="-285750">
              <a:buFont typeface="Arial" panose="020B0604020202020204" pitchFamily="34" charset="0"/>
              <a:buChar char="•"/>
            </a:pPr>
            <a:r>
              <a:rPr lang="en-US" dirty="0"/>
              <a:t>Lock the door behind you.</a:t>
            </a:r>
          </a:p>
          <a:p>
            <a:pPr marL="285750" indent="-285750">
              <a:buFont typeface="Arial" panose="020B0604020202020204" pitchFamily="34" charset="0"/>
              <a:buChar char="•"/>
            </a:pPr>
            <a:endParaRPr lang="en-US" dirty="0"/>
          </a:p>
          <a:p>
            <a:r>
              <a:rPr lang="en-US" b="1" dirty="0"/>
              <a:t>What other responses did/would you have?</a:t>
            </a:r>
          </a:p>
        </p:txBody>
      </p:sp>
    </p:spTree>
    <p:extLst>
      <p:ext uri="{BB962C8B-B14F-4D97-AF65-F5344CB8AC3E}">
        <p14:creationId xmlns:p14="http://schemas.microsoft.com/office/powerpoint/2010/main" val="1478810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sign&#10;&#10;Description automatically generated">
            <a:extLst>
              <a:ext uri="{FF2B5EF4-FFF2-40B4-BE49-F238E27FC236}">
                <a16:creationId xmlns:a16="http://schemas.microsoft.com/office/drawing/2014/main" id="{4C037A84-72A4-DF3D-3EBD-11772D745A35}"/>
              </a:ext>
            </a:extLst>
          </p:cNvPr>
          <p:cNvPicPr>
            <a:picLocks noChangeAspect="1"/>
          </p:cNvPicPr>
          <p:nvPr/>
        </p:nvPicPr>
        <p:blipFill>
          <a:blip r:embed="rId2">
            <a:extLst>
              <a:ext uri="{28A0092B-C50C-407E-A947-70E740481C1C}">
                <a14:useLocalDpi xmlns:a14="http://schemas.microsoft.com/office/drawing/2010/main" val="0"/>
              </a:ext>
            </a:extLst>
          </a:blip>
          <a:srcRect r="-2" b="36931"/>
          <a:stretch/>
        </p:blipFill>
        <p:spPr>
          <a:xfrm>
            <a:off x="4883025" y="-32011"/>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E86CC6F6-16D7-A5A2-0A3C-6579028525E9}"/>
              </a:ext>
            </a:extLst>
          </p:cNvPr>
          <p:cNvPicPr>
            <a:picLocks noChangeAspect="1"/>
          </p:cNvPicPr>
          <p:nvPr/>
        </p:nvPicPr>
        <p:blipFill>
          <a:blip r:embed="rId3"/>
          <a:srcRect t="18153"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E7D670EC-DEAD-73F3-FEA7-818409282E8D}"/>
              </a:ext>
            </a:extLst>
          </p:cNvPr>
          <p:cNvSpPr txBox="1"/>
          <p:nvPr/>
        </p:nvSpPr>
        <p:spPr>
          <a:xfrm>
            <a:off x="1313425" y="486864"/>
            <a:ext cx="3164277" cy="85507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i="1" u="sng" kern="1200" dirty="0">
                <a:solidFill>
                  <a:schemeClr val="tx1"/>
                </a:solidFill>
                <a:latin typeface="+mj-lt"/>
                <a:ea typeface="+mj-ea"/>
                <a:cs typeface="+mj-cs"/>
              </a:rPr>
              <a:t>Safety at the Office</a:t>
            </a: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107335CA-B152-14E8-49A9-FCFD9937D271}"/>
              </a:ext>
            </a:extLst>
          </p:cNvPr>
          <p:cNvSpPr txBox="1"/>
          <p:nvPr/>
        </p:nvSpPr>
        <p:spPr>
          <a:xfrm>
            <a:off x="448056" y="1959025"/>
            <a:ext cx="5011184" cy="4530985"/>
          </a:xfrm>
          <a:prstGeom prst="rect">
            <a:avLst/>
          </a:prstGeom>
        </p:spPr>
        <p:txBody>
          <a:bodyPr vert="horz" lIns="91440" tIns="45720" rIns="91440" bIns="45720" rtlCol="0">
            <a:normAutofit/>
          </a:bodyPr>
          <a:lstStyle/>
          <a:p>
            <a:pPr algn="ctr">
              <a:lnSpc>
                <a:spcPct val="90000"/>
              </a:lnSpc>
            </a:pPr>
            <a:r>
              <a:rPr lang="en-US" sz="1400" b="1" dirty="0"/>
              <a:t>Protect Yourself With Smart Marketing Materials</a:t>
            </a:r>
          </a:p>
          <a:p>
            <a:pPr indent="-228600">
              <a:lnSpc>
                <a:spcPct val="90000"/>
              </a:lnSpc>
              <a:buFont typeface="Arial" panose="020B0604020202020204" pitchFamily="34" charset="0"/>
              <a:buChar char="•"/>
            </a:pPr>
            <a:endParaRPr lang="en-US" sz="1000" dirty="0"/>
          </a:p>
          <a:p>
            <a:pPr marL="285750" indent="-228600">
              <a:lnSpc>
                <a:spcPct val="90000"/>
              </a:lnSpc>
              <a:spcBef>
                <a:spcPts val="600"/>
              </a:spcBef>
              <a:spcAft>
                <a:spcPts val="600"/>
              </a:spcAft>
              <a:buFont typeface="Arial" panose="020B0604020202020204" pitchFamily="34" charset="0"/>
              <a:buChar char="•"/>
            </a:pPr>
            <a:r>
              <a:rPr lang="en-US" sz="1200" dirty="0"/>
              <a:t>All of your marketing materials should be polished and professional. Avoid using alluring or provocative photography in advertising, on the Web, or on your business cards.</a:t>
            </a:r>
          </a:p>
          <a:p>
            <a:pPr marL="285750" indent="-228600">
              <a:lnSpc>
                <a:spcPct val="90000"/>
              </a:lnSpc>
              <a:spcBef>
                <a:spcPts val="600"/>
              </a:spcBef>
              <a:spcAft>
                <a:spcPts val="600"/>
              </a:spcAft>
              <a:buFont typeface="Arial" panose="020B0604020202020204" pitchFamily="34" charset="0"/>
              <a:buChar char="•"/>
            </a:pPr>
            <a:r>
              <a:rPr lang="en-US" sz="1200" dirty="0"/>
              <a:t>Limit the amount of personal information you share. Consider advertising without using your photograph, home phone number, or home address in the newspaper or on business cards. Avoid using your full name with a middle name or initial; Use your office address instead. </a:t>
            </a:r>
          </a:p>
          <a:p>
            <a:pPr marL="285750" indent="-228600">
              <a:lnSpc>
                <a:spcPct val="90000"/>
              </a:lnSpc>
              <a:spcBef>
                <a:spcPts val="600"/>
              </a:spcBef>
              <a:spcAft>
                <a:spcPts val="600"/>
              </a:spcAft>
              <a:buFont typeface="Arial" panose="020B0604020202020204" pitchFamily="34" charset="0"/>
              <a:buChar char="•"/>
            </a:pPr>
            <a:r>
              <a:rPr lang="en-US" sz="1200" dirty="0"/>
              <a:t>Install caller ID on your telephone, which should automatically reject calls from blocked numbers.</a:t>
            </a:r>
          </a:p>
          <a:p>
            <a:pPr marL="285750" indent="-228600">
              <a:lnSpc>
                <a:spcPct val="90000"/>
              </a:lnSpc>
              <a:spcBef>
                <a:spcPts val="600"/>
              </a:spcBef>
              <a:spcAft>
                <a:spcPts val="600"/>
              </a:spcAft>
              <a:buFont typeface="Arial" panose="020B0604020202020204" pitchFamily="34" charset="0"/>
              <a:buChar char="•"/>
            </a:pPr>
            <a:r>
              <a:rPr lang="en-US" sz="1200" dirty="0"/>
              <a:t>Focus on your professional proficiency rather than personal information in newspapers, resumes and business cards.</a:t>
            </a:r>
          </a:p>
          <a:p>
            <a:pPr marL="285750" indent="-228600">
              <a:lnSpc>
                <a:spcPct val="90000"/>
              </a:lnSpc>
              <a:spcBef>
                <a:spcPts val="600"/>
              </a:spcBef>
              <a:spcAft>
                <a:spcPts val="600"/>
              </a:spcAft>
              <a:buFont typeface="Arial" panose="020B0604020202020204" pitchFamily="34" charset="0"/>
              <a:buChar char="•"/>
            </a:pPr>
            <a:r>
              <a:rPr lang="en-US" sz="1200" dirty="0"/>
              <a:t>Be cautious about the personal information you share verbally as well. Getting to know your client does not need to include details about your children, where you live and who you live with.</a:t>
            </a:r>
            <a:endParaRPr lang="en-US" sz="1200" b="1" dirty="0"/>
          </a:p>
          <a:p>
            <a:pPr marL="285750" indent="-228600">
              <a:lnSpc>
                <a:spcPct val="90000"/>
              </a:lnSpc>
              <a:spcBef>
                <a:spcPts val="600"/>
              </a:spcBef>
              <a:spcAft>
                <a:spcPts val="600"/>
              </a:spcAft>
              <a:buFont typeface="Arial" panose="020B0604020202020204" pitchFamily="34" charset="0"/>
              <a:buChar char="•"/>
            </a:pPr>
            <a:r>
              <a:rPr lang="en-US" sz="1200" dirty="0"/>
              <a:t>All agents in your office should use only their first initial and last name on their “For Sale” signs to conceal gender and prevent anyone other than a personal acquaintance or current client asking for you by name. </a:t>
            </a:r>
          </a:p>
        </p:txBody>
      </p:sp>
    </p:spTree>
    <p:extLst>
      <p:ext uri="{BB962C8B-B14F-4D97-AF65-F5344CB8AC3E}">
        <p14:creationId xmlns:p14="http://schemas.microsoft.com/office/powerpoint/2010/main" val="3314827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12E0C-E304-FBF2-E9EF-BA1282BC0141}"/>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268E4FF-3FC7-DDEA-F32B-8664123C90BB}"/>
              </a:ext>
            </a:extLst>
          </p:cNvPr>
          <p:cNvSpPr txBox="1"/>
          <p:nvPr/>
        </p:nvSpPr>
        <p:spPr>
          <a:xfrm>
            <a:off x="4089904" y="331381"/>
            <a:ext cx="3315831" cy="523220"/>
          </a:xfrm>
          <a:prstGeom prst="rect">
            <a:avLst/>
          </a:prstGeom>
          <a:noFill/>
        </p:spPr>
        <p:txBody>
          <a:bodyPr wrap="square">
            <a:spAutoFit/>
          </a:bodyPr>
          <a:lstStyle/>
          <a:p>
            <a:r>
              <a:rPr lang="en-US" sz="2800" b="1" i="1" u="sng" dirty="0"/>
              <a:t>Safety With Clients</a:t>
            </a:r>
          </a:p>
        </p:txBody>
      </p:sp>
      <p:sp>
        <p:nvSpPr>
          <p:cNvPr id="5" name="TextBox 4">
            <a:extLst>
              <a:ext uri="{FF2B5EF4-FFF2-40B4-BE49-F238E27FC236}">
                <a16:creationId xmlns:a16="http://schemas.microsoft.com/office/drawing/2014/main" id="{08EB1954-6DCE-8355-CECA-808854EC5348}"/>
              </a:ext>
            </a:extLst>
          </p:cNvPr>
          <p:cNvSpPr txBox="1"/>
          <p:nvPr/>
        </p:nvSpPr>
        <p:spPr>
          <a:xfrm>
            <a:off x="1179214" y="1185982"/>
            <a:ext cx="9965601" cy="4955203"/>
          </a:xfrm>
          <a:prstGeom prst="rect">
            <a:avLst/>
          </a:prstGeom>
          <a:noFill/>
        </p:spPr>
        <p:txBody>
          <a:bodyPr wrap="square">
            <a:spAutoFit/>
          </a:bodyPr>
          <a:lstStyle/>
          <a:p>
            <a:pPr algn="ctr"/>
            <a:r>
              <a:rPr lang="en-US" b="1" dirty="0"/>
              <a:t>When meeting a client alone, you can minimize your risk by adopting these safety precautions: </a:t>
            </a:r>
          </a:p>
          <a:p>
            <a:endParaRPr lang="en-US" sz="1400" dirty="0"/>
          </a:p>
          <a:p>
            <a:pPr marL="285750" indent="-285750">
              <a:buFont typeface="Arial" panose="020B0604020202020204" pitchFamily="34" charset="0"/>
              <a:buChar char="•"/>
            </a:pPr>
            <a:r>
              <a:rPr lang="en-US" sz="1400" dirty="0"/>
              <a:t>When you have a new client, ask him/her to stop by your office and complete a Prospect Identification form.</a:t>
            </a:r>
          </a:p>
          <a:p>
            <a:pPr marL="285750" indent="-285750">
              <a:buFont typeface="Arial" panose="020B0604020202020204" pitchFamily="34" charset="0"/>
              <a:buChar char="•"/>
            </a:pPr>
            <a:r>
              <a:rPr lang="en-US" sz="1400" dirty="0"/>
              <a:t>Call references and verify their employment and current address, retain this information at your office.</a:t>
            </a:r>
          </a:p>
          <a:p>
            <a:pPr marL="285750" indent="-285750">
              <a:buFont typeface="Arial" panose="020B0604020202020204" pitchFamily="34" charset="0"/>
              <a:buChar char="•"/>
            </a:pPr>
            <a:r>
              <a:rPr lang="en-US" sz="1400" dirty="0"/>
              <a:t>Check county property records to confirm the ownership of a property before you go to a listing appointment or approach a for-sale-by-owner listing.</a:t>
            </a:r>
          </a:p>
          <a:p>
            <a:pPr marL="285750" indent="-285750">
              <a:buFont typeface="Arial" panose="020B0604020202020204" pitchFamily="34" charset="0"/>
              <a:buChar char="•"/>
            </a:pPr>
            <a:r>
              <a:rPr lang="en-US" sz="1400" dirty="0"/>
              <a:t>Introduce the prospect to someone in your office.</a:t>
            </a:r>
          </a:p>
          <a:p>
            <a:pPr marL="285750" indent="-285750">
              <a:buFont typeface="Arial" panose="020B0604020202020204" pitchFamily="34" charset="0"/>
              <a:buChar char="•"/>
            </a:pPr>
            <a:r>
              <a:rPr lang="en-US" sz="1400" dirty="0"/>
              <a:t>Always let someone know where you are going and when you will be back; leave the name and phone number of the client you are meeting.</a:t>
            </a:r>
          </a:p>
          <a:p>
            <a:pPr marL="285750" indent="-285750">
              <a:buFont typeface="Arial" panose="020B0604020202020204" pitchFamily="34" charset="0"/>
              <a:buChar char="•"/>
            </a:pPr>
            <a:r>
              <a:rPr lang="en-US" sz="1400" dirty="0"/>
              <a:t>Never list a property as “vacant.” This is an open invitation to criminals. </a:t>
            </a:r>
          </a:p>
          <a:p>
            <a:pPr marL="285750" indent="-285750">
              <a:buFont typeface="Arial" panose="020B0604020202020204" pitchFamily="34" charset="0"/>
              <a:buChar char="•"/>
            </a:pPr>
            <a:r>
              <a:rPr lang="en-US" sz="1400" dirty="0"/>
              <a:t>Show properties before dark. If you are going to be working after hours, advise your associate or first-line supervisor of your schedule. </a:t>
            </a:r>
          </a:p>
          <a:p>
            <a:pPr marL="285750" indent="-285750">
              <a:buFont typeface="Arial" panose="020B0604020202020204" pitchFamily="34" charset="0"/>
              <a:buChar char="•"/>
            </a:pPr>
            <a:r>
              <a:rPr lang="en-US" sz="1400" dirty="0"/>
              <a:t>Be sure to use the lockbox property-key procedure that has been established to improve real estate agent safety.</a:t>
            </a:r>
          </a:p>
          <a:p>
            <a:pPr marL="285750" indent="-285750">
              <a:buFont typeface="Arial" panose="020B0604020202020204" pitchFamily="34" charset="0"/>
              <a:buChar char="•"/>
            </a:pPr>
            <a:r>
              <a:rPr lang="en-US" sz="1400" dirty="0"/>
              <a:t>Try and call the office once an hour to let people know where you are.</a:t>
            </a:r>
          </a:p>
          <a:p>
            <a:pPr marL="285750" indent="-285750">
              <a:buFont typeface="Arial" panose="020B0604020202020204" pitchFamily="34" charset="0"/>
              <a:buChar char="•"/>
            </a:pPr>
            <a:r>
              <a:rPr lang="en-US" sz="1400" dirty="0"/>
              <a:t>Establish a distress code, a secret word or phrase that is not commonly used but can be worked into any conversation for cases where you feel that you are in danger.</a:t>
            </a:r>
          </a:p>
          <a:p>
            <a:pPr marL="285750" indent="-285750">
              <a:buFont typeface="Arial" panose="020B0604020202020204" pitchFamily="34" charset="0"/>
              <a:buChar char="•"/>
            </a:pPr>
            <a:r>
              <a:rPr lang="en-US" sz="1400" dirty="0"/>
              <a:t>In showing a property, always leave the front door unlocked for a quick exit while you and the client are inside. As you enter each room, stand near the door.</a:t>
            </a:r>
          </a:p>
          <a:p>
            <a:pPr marL="285750" indent="-285750">
              <a:buFont typeface="Arial" panose="020B0604020202020204" pitchFamily="34" charset="0"/>
              <a:buChar char="•"/>
            </a:pPr>
            <a:r>
              <a:rPr lang="en-US" sz="1400" dirty="0"/>
              <a:t>Prepare a scenario so that you can leave or encourage someone who makes you uncomfortable to leave.</a:t>
            </a:r>
          </a:p>
          <a:p>
            <a:pPr marL="285750" indent="-285750">
              <a:buFont typeface="Arial" panose="020B0604020202020204" pitchFamily="34" charset="0"/>
              <a:buChar char="•"/>
            </a:pPr>
            <a:r>
              <a:rPr lang="en-US" sz="1400" dirty="0"/>
              <a:t>It is better to not display purses while at a property. Lock your purse in the car trunk before you arrive. Carry only non-valuable business items (except for your cell phone).</a:t>
            </a:r>
          </a:p>
          <a:p>
            <a:pPr marL="285750" indent="-285750">
              <a:buFont typeface="Arial" panose="020B0604020202020204" pitchFamily="34" charset="0"/>
              <a:buChar char="•"/>
            </a:pPr>
            <a:r>
              <a:rPr lang="en-US" sz="1400" dirty="0"/>
              <a:t>Park at the curb in front of the property rather than in the driveway.</a:t>
            </a:r>
          </a:p>
        </p:txBody>
      </p:sp>
    </p:spTree>
    <p:extLst>
      <p:ext uri="{BB962C8B-B14F-4D97-AF65-F5344CB8AC3E}">
        <p14:creationId xmlns:p14="http://schemas.microsoft.com/office/powerpoint/2010/main" val="885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D7F147D-3C0E-92C2-61C1-31799890CFFD}"/>
              </a:ext>
            </a:extLst>
          </p:cNvPr>
          <p:cNvPicPr>
            <a:picLocks noChangeAspect="1"/>
          </p:cNvPicPr>
          <p:nvPr/>
        </p:nvPicPr>
        <p:blipFill>
          <a:blip r:embed="rId2"/>
          <a:srcRect t="15253" r="-2" b="289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building with many windows&#10;&#10;Description automatically generated">
            <a:extLst>
              <a:ext uri="{FF2B5EF4-FFF2-40B4-BE49-F238E27FC236}">
                <a16:creationId xmlns:a16="http://schemas.microsoft.com/office/drawing/2014/main" id="{65A43B53-9EA2-1774-6A54-96FB93487F0B}"/>
              </a:ext>
            </a:extLst>
          </p:cNvPr>
          <p:cNvPicPr>
            <a:picLocks noChangeAspect="1"/>
          </p:cNvPicPr>
          <p:nvPr/>
        </p:nvPicPr>
        <p:blipFill>
          <a:blip r:embed="rId3">
            <a:extLst>
              <a:ext uri="{28A0092B-C50C-407E-A947-70E740481C1C}">
                <a14:useLocalDpi xmlns:a14="http://schemas.microsoft.com/office/drawing/2010/main" val="0"/>
              </a:ext>
            </a:extLst>
          </a:blip>
          <a:srcRect t="3306" r="-2" b="368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6725E1E4-E0C3-FB28-779D-72168C280810}"/>
              </a:ext>
            </a:extLst>
          </p:cNvPr>
          <p:cNvSpPr txBox="1"/>
          <p:nvPr/>
        </p:nvSpPr>
        <p:spPr>
          <a:xfrm>
            <a:off x="1108009" y="198395"/>
            <a:ext cx="3146170" cy="95374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i="1" u="sng" kern="1200" dirty="0">
                <a:solidFill>
                  <a:schemeClr val="tx1"/>
                </a:solidFill>
                <a:latin typeface="+mj-lt"/>
                <a:ea typeface="+mj-ea"/>
                <a:cs typeface="+mj-cs"/>
              </a:rPr>
              <a:t>Safety With Clients</a:t>
            </a: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1E9069B8-1A2A-1622-796C-20FF2BEFF327}"/>
              </a:ext>
            </a:extLst>
          </p:cNvPr>
          <p:cNvSpPr txBox="1"/>
          <p:nvPr/>
        </p:nvSpPr>
        <p:spPr>
          <a:xfrm>
            <a:off x="479162" y="1326042"/>
            <a:ext cx="4832803" cy="5219613"/>
          </a:xfrm>
          <a:prstGeom prst="rect">
            <a:avLst/>
          </a:prstGeom>
        </p:spPr>
        <p:txBody>
          <a:bodyPr vert="horz" lIns="91440" tIns="45720" rIns="91440" bIns="45720" rtlCol="0">
            <a:normAutofit/>
          </a:bodyPr>
          <a:lstStyle/>
          <a:p>
            <a:pPr>
              <a:lnSpc>
                <a:spcPct val="90000"/>
              </a:lnSpc>
              <a:spcAft>
                <a:spcPts val="600"/>
              </a:spcAft>
            </a:pPr>
            <a:r>
              <a:rPr lang="en-US" sz="1400" b="1" dirty="0"/>
              <a:t>Property Management may be one of the most dangerous careers in real estate because you are typically showing vacant properties to prospective customers. Here are several things to keep in mind: </a:t>
            </a:r>
          </a:p>
          <a:p>
            <a:pPr indent="-228600">
              <a:lnSpc>
                <a:spcPct val="90000"/>
              </a:lnSpc>
              <a:spcAft>
                <a:spcPts val="600"/>
              </a:spcAft>
              <a:buFont typeface="Arial" panose="020B0604020202020204" pitchFamily="34" charset="0"/>
              <a:buChar char="•"/>
            </a:pPr>
            <a:endParaRPr lang="en-US" sz="1100" dirty="0"/>
          </a:p>
          <a:p>
            <a:pPr marL="285750" indent="-228600">
              <a:lnSpc>
                <a:spcPct val="90000"/>
              </a:lnSpc>
              <a:spcAft>
                <a:spcPts val="600"/>
              </a:spcAft>
              <a:buFont typeface="Arial" panose="020B0604020202020204" pitchFamily="34" charset="0"/>
              <a:buChar char="•"/>
            </a:pPr>
            <a:r>
              <a:rPr lang="en-US" sz="1400" dirty="0"/>
              <a:t>Communication plays a vital role when you’re showing vacant property. Know who you are dealing with.</a:t>
            </a:r>
          </a:p>
          <a:p>
            <a:pPr marL="285750" indent="-228600">
              <a:lnSpc>
                <a:spcPct val="90000"/>
              </a:lnSpc>
              <a:spcAft>
                <a:spcPts val="600"/>
              </a:spcAft>
              <a:buFont typeface="Arial" panose="020B0604020202020204" pitchFamily="34" charset="0"/>
              <a:buChar char="•"/>
            </a:pPr>
            <a:r>
              <a:rPr lang="en-US" sz="1400" dirty="0"/>
              <a:t>Notify a colleague of your schedule and whereabouts.</a:t>
            </a:r>
          </a:p>
          <a:p>
            <a:pPr marL="285750" indent="-228600">
              <a:lnSpc>
                <a:spcPct val="90000"/>
              </a:lnSpc>
              <a:spcAft>
                <a:spcPts val="600"/>
              </a:spcAft>
              <a:buFont typeface="Arial" panose="020B0604020202020204" pitchFamily="34" charset="0"/>
              <a:buChar char="•"/>
            </a:pPr>
            <a:r>
              <a:rPr lang="en-US" sz="1400" dirty="0"/>
              <a:t>Be sure your cell phone is serviceable in the area in which you are showing the property.</a:t>
            </a:r>
          </a:p>
          <a:p>
            <a:pPr marL="285750" indent="-228600">
              <a:lnSpc>
                <a:spcPct val="90000"/>
              </a:lnSpc>
              <a:spcAft>
                <a:spcPts val="600"/>
              </a:spcAft>
              <a:buFont typeface="Arial" panose="020B0604020202020204" pitchFamily="34" charset="0"/>
              <a:buChar char="•"/>
            </a:pPr>
            <a:r>
              <a:rPr lang="en-US" sz="1400" dirty="0"/>
              <a:t>When the property is vacant, be aware of the time of day you are showing the property.</a:t>
            </a:r>
          </a:p>
          <a:p>
            <a:pPr marL="285750" indent="-228600">
              <a:lnSpc>
                <a:spcPct val="90000"/>
              </a:lnSpc>
              <a:spcAft>
                <a:spcPts val="600"/>
              </a:spcAft>
              <a:buFont typeface="Arial" panose="020B0604020202020204" pitchFamily="34" charset="0"/>
              <a:buChar char="•"/>
            </a:pPr>
            <a:r>
              <a:rPr lang="en-US" sz="1400" dirty="0"/>
              <a:t>Get to know all prospective clients before showing the property. Use your intuition. If you feel uneasy, have someone else with you, or don’t show the property.</a:t>
            </a:r>
          </a:p>
          <a:p>
            <a:pPr marL="285750" indent="-228600">
              <a:lnSpc>
                <a:spcPct val="90000"/>
              </a:lnSpc>
              <a:spcAft>
                <a:spcPts val="600"/>
              </a:spcAft>
              <a:buFont typeface="Arial" panose="020B0604020202020204" pitchFamily="34" charset="0"/>
              <a:buChar char="•"/>
            </a:pPr>
            <a:r>
              <a:rPr lang="en-US" sz="1400" dirty="0"/>
              <a:t>Have policies in place regarding rental collection and disposition of a property. All of the real estate safety practices are applicable in commercial sales and property management and are even more relevant since you are usually dealing with vacant locations. Be sure you review all the safety awareness procedures and implement the best measures to provide protection from assailants.</a:t>
            </a:r>
          </a:p>
        </p:txBody>
      </p:sp>
    </p:spTree>
    <p:extLst>
      <p:ext uri="{BB962C8B-B14F-4D97-AF65-F5344CB8AC3E}">
        <p14:creationId xmlns:p14="http://schemas.microsoft.com/office/powerpoint/2010/main" val="1503771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1323</TotalTime>
  <Words>6711</Words>
  <Application>Microsoft Office PowerPoint</Application>
  <PresentationFormat>Widescreen</PresentationFormat>
  <Paragraphs>297</Paragraphs>
  <Slides>17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Sheri Richards</dc:creator>
  <cp:lastModifiedBy>Jennifer Kovacich</cp:lastModifiedBy>
  <cp:revision>29</cp:revision>
  <dcterms:created xsi:type="dcterms:W3CDTF">2024-07-09T20:45:48Z</dcterms:created>
  <dcterms:modified xsi:type="dcterms:W3CDTF">2024-08-28T20:05:09Z</dcterms:modified>
</cp:coreProperties>
</file>