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64" r:id="rId2"/>
    <p:sldId id="465" r:id="rId3"/>
    <p:sldId id="461" r:id="rId4"/>
    <p:sldId id="455" r:id="rId5"/>
    <p:sldId id="466" r:id="rId6"/>
    <p:sldId id="462" r:id="rId7"/>
    <p:sldId id="337" r:id="rId8"/>
    <p:sldId id="393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982D1FB-4806-4E28-B463-2060B92DF0E4}">
          <p14:sldIdLst>
            <p14:sldId id="464"/>
            <p14:sldId id="465"/>
            <p14:sldId id="461"/>
            <p14:sldId id="455"/>
            <p14:sldId id="466"/>
            <p14:sldId id="462"/>
            <p14:sldId id="337"/>
            <p14:sldId id="3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Kovacich" initials="JK" lastIdx="1" clrIdx="0">
    <p:extLst>
      <p:ext uri="{19B8F6BF-5375-455C-9EA6-DF929625EA0E}">
        <p15:presenceInfo xmlns:p15="http://schemas.microsoft.com/office/powerpoint/2012/main" userId="S::jkovacich@spaar.com::682405fb-931d-4e4c-9748-6b771dd9a6e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616AA"/>
    <a:srgbClr val="CE46B4"/>
    <a:srgbClr val="3399FF"/>
    <a:srgbClr val="67B595"/>
    <a:srgbClr val="C96009"/>
    <a:srgbClr val="EF2D72"/>
    <a:srgbClr val="D6C80C"/>
    <a:srgbClr val="236735"/>
    <a:srgbClr val="540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13" autoAdjust="0"/>
  </p:normalViewPr>
  <p:slideViewPr>
    <p:cSldViewPr>
      <p:cViewPr varScale="1">
        <p:scale>
          <a:sx n="69" d="100"/>
          <a:sy n="69" d="100"/>
        </p:scale>
        <p:origin x="14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346A81-1E36-4424-BE3E-F05AB64FF5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A843AC-704B-473D-A22E-9729CFEA10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B4B78E-CBF4-420B-8308-937B4C7FC134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DBBCD9-2C64-48FF-A439-143F321BF1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55BAD1-870D-47CB-8C86-1A1522B9D4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3D826C-D097-4D0D-8960-8EC91948F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47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0341417-6D06-744B-B3DC-B539B444BCF3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0AA58E9-FFC9-1A41-B3DF-2C226A6B4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93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A58E9-FFC9-1A41-B3DF-2C226A6B46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08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A58E9-FFC9-1A41-B3DF-2C226A6B46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66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A58E9-FFC9-1A41-B3DF-2C226A6B46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0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A58E9-FFC9-1A41-B3DF-2C226A6B46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20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A58E9-FFC9-1A41-B3DF-2C226A6B46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3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A58E9-FFC9-1A41-B3DF-2C226A6B46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8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1AF53-7B83-46DB-8F5F-794DBB8EDE21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paar.com/notice-of-action-by-written-ballot-of-members-saint-paul-area-association-of-realtor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paarportal.ramcoams.net/Meetings/Registration/MeetingDetails.aspx?mid=bc624997-924a-ef11-9ef3-00155d23442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paarportal.ramcoams.net/Meetings/Registration/MeetingDetails.aspx?mid=8f493368-7345-4f4a-94b2-d5c8b8c195f4" TargetMode="External"/><Relationship Id="rId5" Type="http://schemas.openxmlformats.org/officeDocument/2006/relationships/hyperlink" Target="https://spaarportal.ramcoams.net/Meetings/Registration/MeetingDetails.aspx?mid=91f95f79-7c07-419a-b654-44c4b3eabde8" TargetMode="External"/><Relationship Id="rId4" Type="http://schemas.openxmlformats.org/officeDocument/2006/relationships/hyperlink" Target="https://spaarportal.ramcoams.net/Meetings/Registration/MeetingDetails.aspx?mid=3b6f6e8a-e3de-441e-9a08-51fc25eb948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15k2d11r6t6rl.cloudfront.net/pub/zsor/m0hl23r9/cog/ykk/jcl/MARKED%20Tenth%20SPAAR%20Bylaws%207.22.24%20version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bylaws@spaar.com" TargetMode="External"/><Relationship Id="rId4" Type="http://schemas.openxmlformats.org/officeDocument/2006/relationships/hyperlink" Target="https://spaar.com/mls-participation-without-realtor-membership-faq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bwegscheid@spaar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hyperlink" Target="mailto:sopatz@spaar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spaar.com/news-statistic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paar.stats.showingtime.com/reports/" TargetMode="External"/><Relationship Id="rId5" Type="http://schemas.openxmlformats.org/officeDocument/2006/relationships/image" Target="../media/image7.jpg"/><Relationship Id="rId4" Type="http://schemas.openxmlformats.org/officeDocument/2006/relationships/hyperlink" Target="https://spaar.com/news-statistics/statistic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spaar.com/" TargetMode="External"/><Relationship Id="rId4" Type="http://schemas.openxmlformats.org/officeDocument/2006/relationships/hyperlink" Target="mailto:spaar@spaar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1AD1958-0C62-B985-896F-561854C8B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31263"/>
              </p:ext>
            </p:extLst>
          </p:nvPr>
        </p:nvGraphicFramePr>
        <p:xfrm>
          <a:off x="457200" y="1114230"/>
          <a:ext cx="8229600" cy="464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8005278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800" b="0" u="non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8125" marR="95250" marT="95250" marB="952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473004"/>
                  </a:ext>
                </a:extLst>
              </a:tr>
            </a:tbl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40FE1B84-0CBA-349C-AA96-21356C93C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99437"/>
            <a:ext cx="8634818" cy="919763"/>
          </a:xfrm>
        </p:spPr>
        <p:txBody>
          <a:bodyPr>
            <a:normAutofit fontScale="90000"/>
          </a:bodyPr>
          <a:lstStyle/>
          <a:p>
            <a:r>
              <a:rPr lang="en-US" sz="31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Vote: </a:t>
            </a:r>
            <a:br>
              <a:rPr lang="en-US" sz="31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Notice of Action by Written Ballot of Members</a:t>
            </a:r>
            <a:endParaRPr lang="en-US" sz="27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7ED989-68B4-A20C-3D43-13FFABB73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4419600"/>
            <a:ext cx="4235431" cy="21389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85058A-739C-AB86-F421-D495B25B0091}"/>
              </a:ext>
            </a:extLst>
          </p:cNvPr>
          <p:cNvSpPr txBox="1"/>
          <p:nvPr/>
        </p:nvSpPr>
        <p:spPr>
          <a:xfrm>
            <a:off x="609600" y="1447800"/>
            <a:ext cx="784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Pursuant to Articles XII(11) and XVI of the Bylaws of the Saint Paul Area Association of REALTORS® (“SPAAR”), you are entitled to cast votes on the following proposed Amendments to the SPAAR Bylaws.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Click here to read the full Notice of Action by Written Ballot of Members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022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36"/>
    </mc:Choice>
    <mc:Fallback xmlns="">
      <p:transition spd="slow" advTm="2533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1EF1640-42B9-C759-7E8B-31D4BA9E4EEE}"/>
              </a:ext>
            </a:extLst>
          </p:cNvPr>
          <p:cNvSpPr txBox="1"/>
          <p:nvPr/>
        </p:nvSpPr>
        <p:spPr>
          <a:xfrm>
            <a:off x="487076" y="428178"/>
            <a:ext cx="8169848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Informational sessions offered prior to the vote!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SPAAR will be holding informational sessions prior to the vote so members can learn more about the proposed changes. See the dates and times below to register.</a:t>
            </a:r>
          </a:p>
          <a:p>
            <a:pPr algn="l" fontAlgn="base"/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en-US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Managing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Broker Only Sessions: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August 8, 9:30 – 10:30 AM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at the SPAAR Office (No Virtual Option to Attend)</a:t>
            </a:r>
          </a:p>
          <a:p>
            <a:pPr algn="l" fontAlgn="base"/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August 8, 2:00 – 3:00 PM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– Zoom Meeting (No In Person Option to Attend)</a:t>
            </a:r>
          </a:p>
          <a:p>
            <a:pPr algn="l" fontAlgn="base"/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 fontAlgn="base"/>
            <a:r>
              <a:rPr lang="en-US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 SPAAR Member Sessions: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August 13, 9:30 – 10:30 AM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– Zoom Meeting (No In Person Option to Attend)</a:t>
            </a:r>
          </a:p>
          <a:p>
            <a:pPr algn="l" fontAlgn="base"/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August 13, 2:00 – 3:00 PM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– at the SPAAR Office (No Virtual Option to Attend)</a:t>
            </a:r>
          </a:p>
        </p:txBody>
      </p:sp>
    </p:spTree>
    <p:extLst>
      <p:ext uri="{BB962C8B-B14F-4D97-AF65-F5344CB8AC3E}">
        <p14:creationId xmlns:p14="http://schemas.microsoft.com/office/powerpoint/2010/main" val="52260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36"/>
    </mc:Choice>
    <mc:Fallback xmlns="">
      <p:transition spd="slow" advTm="2533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1EF1640-42B9-C759-7E8B-31D4BA9E4EEE}"/>
              </a:ext>
            </a:extLst>
          </p:cNvPr>
          <p:cNvSpPr txBox="1"/>
          <p:nvPr/>
        </p:nvSpPr>
        <p:spPr>
          <a:xfrm>
            <a:off x="487076" y="612844"/>
            <a:ext cx="816984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effectLst/>
              </a:rPr>
              <a:t>MLS participation without REALTOR® membership FAQ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Saint Paul Area Association of REALTORS® (SPAAR) members who are REALTORS® will have the opportunity to vote on changes within SPAAR’s bylaws. This vote will occur August 14-16. You can read all the proposed changes </a:t>
            </a:r>
            <a:r>
              <a:rPr lang="en-US" sz="2400" u="sng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HERE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One of the proposed changes will allow MLS participation for those who are not REALTORS®.</a:t>
            </a:r>
          </a:p>
          <a:p>
            <a:pPr marL="0" marR="0"/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Click here to read the full MLS participation without REALTOR® membership FAQ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/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/>
            <a:r>
              <a:rPr lang="en-US" sz="24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Additional questions? 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Submit any additional questions to 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bylaws@spaar.com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for consideration to be answered at the upcoming informational sessions and in future SPAAR communications.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6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36"/>
    </mc:Choice>
    <mc:Fallback xmlns="">
      <p:transition spd="slow" advTm="2533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127" y="-1"/>
            <a:ext cx="9143999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B563D3-D581-7620-7B1E-A43374E25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704" y="331594"/>
            <a:ext cx="3512491" cy="21488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fontAlgn="base">
              <a:lnSpc>
                <a:spcPct val="90000"/>
              </a:lnSpc>
            </a:pPr>
            <a:r>
              <a:rPr lang="en-US" sz="3700" b="1" dirty="0">
                <a:solidFill>
                  <a:srgbClr val="92D050"/>
                </a:solidFill>
              </a:rPr>
              <a:t>Tech Dump returns to SPAAR on August 9</a:t>
            </a:r>
            <a:endParaRPr lang="en-US" sz="3700" b="1" i="0" dirty="0">
              <a:solidFill>
                <a:srgbClr val="92D050"/>
              </a:solidFill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D8BE7B-E822-63A0-BC32-AC202EB0E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1" b="18961"/>
          <a:stretch/>
        </p:blipFill>
        <p:spPr>
          <a:xfrm>
            <a:off x="-8255" y="2656739"/>
            <a:ext cx="6324580" cy="490771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EC845B-B3C1-4877-9442-68161A612F46}"/>
              </a:ext>
            </a:extLst>
          </p:cNvPr>
          <p:cNvSpPr txBox="1"/>
          <p:nvPr/>
        </p:nvSpPr>
        <p:spPr>
          <a:xfrm>
            <a:off x="5547072" y="706460"/>
            <a:ext cx="3352801" cy="54450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SPAAR members are welcome to bring their old electronics to recycle and enjoy a breakfast bag to-go as a 'thank you' for stopping by. 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endParaRPr lang="en-US" sz="24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event is free and open to all SPAAR members.</a:t>
            </a:r>
          </a:p>
        </p:txBody>
      </p:sp>
    </p:spTree>
    <p:extLst>
      <p:ext uri="{BB962C8B-B14F-4D97-AF65-F5344CB8AC3E}">
        <p14:creationId xmlns:p14="http://schemas.microsoft.com/office/powerpoint/2010/main" val="46273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36"/>
    </mc:Choice>
    <mc:Fallback xmlns="">
      <p:transition spd="slow" advTm="2533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B563D3-D581-7620-7B1E-A43374E25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fontAlgn="base">
              <a:lnSpc>
                <a:spcPct val="90000"/>
              </a:lnSpc>
            </a:pPr>
            <a:r>
              <a:rPr lang="en-US" sz="3300" b="1" dirty="0">
                <a:solidFill>
                  <a:srgbClr val="002060"/>
                </a:solidFill>
              </a:rPr>
              <a:t>Volunteers sought for candidate interviews</a:t>
            </a:r>
            <a:endParaRPr lang="en-US" sz="3300" b="1" i="0" dirty="0">
              <a:solidFill>
                <a:srgbClr val="002060"/>
              </a:solidFill>
              <a:effectLst/>
            </a:endParaRP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EC845B-B3C1-4877-9442-68161A612F46}"/>
              </a:ext>
            </a:extLst>
          </p:cNvPr>
          <p:cNvSpPr txBox="1"/>
          <p:nvPr/>
        </p:nvSpPr>
        <p:spPr>
          <a:xfrm>
            <a:off x="128283" y="2699363"/>
            <a:ext cx="3886200" cy="3752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SPAAR has begun its 2024 candidate endorsement process, and the advocacy team is looking for volunteers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take part in the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candidate interviews that will occur mid-September.</a:t>
            </a:r>
          </a:p>
          <a:p>
            <a:pPr algn="l" fontAlgn="base"/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Contact SPAAR’s government affairs directors 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Becky Wegscheid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or 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Simon Opatz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with questions or to volunteer. No experience is required.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D8BE7B-E822-63A0-BC32-AC202EB0EF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4" r="27204"/>
          <a:stretch/>
        </p:blipFill>
        <p:spPr>
          <a:xfrm>
            <a:off x="3869572" y="53340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0170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36"/>
    </mc:Choice>
    <mc:Fallback xmlns="">
      <p:transition spd="slow" advTm="2533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1A6EFA-23A3-3794-E59A-3B9185C511C3}"/>
              </a:ext>
            </a:extLst>
          </p:cNvPr>
          <p:cNvSpPr txBox="1"/>
          <p:nvPr/>
        </p:nvSpPr>
        <p:spPr>
          <a:xfrm>
            <a:off x="443544" y="353916"/>
            <a:ext cx="8256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800" b="1" i="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Take part in the social mixer tour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248F14-D638-3F24-5370-D8FD9D09A4F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55" y="1148678"/>
            <a:ext cx="5709322" cy="570932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1000"/>
              </a:srgbClr>
            </a:outerShdw>
            <a:softEdge rad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08AB20-56F4-1A56-ACC2-3B67C446DE2E}"/>
              </a:ext>
            </a:extLst>
          </p:cNvPr>
          <p:cNvSpPr txBox="1"/>
          <p:nvPr/>
        </p:nvSpPr>
        <p:spPr>
          <a:xfrm>
            <a:off x="6017060" y="4655127"/>
            <a:ext cx="283305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ontserrat Medium" panose="00000600000000000000" pitchFamily="2" charset="0"/>
              </a:rPr>
              <a:t>Hope to see you there!</a:t>
            </a:r>
          </a:p>
          <a:p>
            <a:endParaRPr lang="en-US" sz="2000" dirty="0">
              <a:latin typeface="Montserrat Medium" panose="00000600000000000000" pitchFamily="2" charset="0"/>
            </a:endParaRPr>
          </a:p>
          <a:p>
            <a:r>
              <a:rPr lang="en-US" sz="2000" dirty="0">
                <a:latin typeface="Montserrat Medium" panose="00000600000000000000" pitchFamily="2" charset="0"/>
              </a:rPr>
              <a:t>Tipsy Steer</a:t>
            </a:r>
          </a:p>
          <a:p>
            <a:r>
              <a:rPr lang="en-US" sz="2000" b="0" i="0" dirty="0">
                <a:solidFill>
                  <a:srgbClr val="050505"/>
                </a:solidFill>
                <a:effectLst/>
                <a:highlight>
                  <a:srgbClr val="FFFFFF"/>
                </a:highlight>
                <a:latin typeface="Montserrat Medium" panose="00000600000000000000" pitchFamily="2" charset="0"/>
              </a:rPr>
              <a:t>2704 Snelling Ave, Roseville, MN 55113</a:t>
            </a:r>
            <a:endParaRPr lang="en-US" sz="2000" dirty="0">
              <a:latin typeface="Montserrat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63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36"/>
    </mc:Choice>
    <mc:Fallback xmlns="">
      <p:transition spd="slow" advTm="2533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C21094-991D-4300-AA0F-9F23126B7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856" y="844906"/>
            <a:ext cx="5421465" cy="949401"/>
          </a:xfrm>
          <a:prstGeom prst="rect">
            <a:avLst/>
          </a:prstGeom>
        </p:spPr>
      </p:pic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034373EE-7854-4EA5-A86E-2E876BAEBB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9291" y="1990324"/>
            <a:ext cx="4245416" cy="28316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ED340A-0E8A-4E64-A0E6-1D19F67B2EEF}"/>
              </a:ext>
            </a:extLst>
          </p:cNvPr>
          <p:cNvSpPr txBox="1"/>
          <p:nvPr/>
        </p:nvSpPr>
        <p:spPr>
          <a:xfrm>
            <a:off x="2113338" y="5018034"/>
            <a:ext cx="48325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40080">
              <a:spcAft>
                <a:spcPts val="600"/>
              </a:spcAft>
            </a:pPr>
            <a:r>
              <a:rPr 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Click here to see the latest Twin Cities housing statistics </a:t>
            </a:r>
            <a:endParaRPr lang="en-US" sz="1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defTabSz="640080">
              <a:spcAft>
                <a:spcPts val="600"/>
              </a:spcAft>
            </a:pPr>
            <a:r>
              <a:rPr 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(also available on SPAAR’s website under </a:t>
            </a:r>
            <a:r>
              <a:rPr 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News &amp; Statistics</a:t>
            </a:r>
            <a:r>
              <a:rPr 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929121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F0C6DF-5678-4107-B09C-B078E4DFD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3482" y="1143002"/>
            <a:ext cx="3200399" cy="18287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F0152F-5892-4444-ADF2-F5BD10762C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3483" y="4141008"/>
            <a:ext cx="3200677" cy="16232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F575EC-A12C-46DF-879D-AA8905801A90}"/>
              </a:ext>
            </a:extLst>
          </p:cNvPr>
          <p:cNvSpPr txBox="1"/>
          <p:nvPr/>
        </p:nvSpPr>
        <p:spPr>
          <a:xfrm>
            <a:off x="228600" y="271150"/>
            <a:ext cx="5159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Are you receiving SPAAR’s weekly newsletters? </a:t>
            </a:r>
          </a:p>
          <a:p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If not, email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spaar@spaar.com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to be sure you’re receiving </a:t>
            </a:r>
          </a:p>
          <a:p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eNews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on Mondays and </a:t>
            </a:r>
            <a:r>
              <a:rPr lang="en-US" sz="2800" b="1">
                <a:solidFill>
                  <a:schemeClr val="tx2">
                    <a:lumMod val="75000"/>
                  </a:schemeClr>
                </a:solidFill>
              </a:rPr>
              <a:t>Education </a:t>
            </a:r>
            <a:r>
              <a:rPr lang="en-US" sz="2800">
                <a:solidFill>
                  <a:schemeClr val="tx2">
                    <a:lumMod val="75000"/>
                  </a:schemeClr>
                </a:solidFill>
              </a:rPr>
              <a:t>updates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on Thursdays.</a:t>
            </a:r>
          </a:p>
          <a:p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dirty="0"/>
              <a:t>Keep up to date on SPAAR information and events at </a:t>
            </a:r>
            <a:r>
              <a:rPr lang="en-US" sz="2800" dirty="0">
                <a:hlinkClick r:id="rId5"/>
              </a:rPr>
              <a:t>www.spaar.com </a:t>
            </a:r>
            <a:r>
              <a:rPr lang="en-US" sz="2800" dirty="0"/>
              <a:t>and on social media: Facebook, Instagram, Twitter and LinkedIn.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98E5CB-AAC6-463B-AAAA-1382397940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3076" y="711631"/>
            <a:ext cx="3632202" cy="204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87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30341</TotalTime>
  <Words>506</Words>
  <Application>Microsoft Office PowerPoint</Application>
  <PresentationFormat>On-screen Show (4:3)</PresentationFormat>
  <Paragraphs>49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Montserrat Medium</vt:lpstr>
      <vt:lpstr>Office Theme</vt:lpstr>
      <vt:lpstr>Member Vote:  Notice of Action by Written Ballot of Members</vt:lpstr>
      <vt:lpstr>PowerPoint Presentation</vt:lpstr>
      <vt:lpstr>PowerPoint Presentation</vt:lpstr>
      <vt:lpstr>Tech Dump returns to SPAAR on August 9</vt:lpstr>
      <vt:lpstr>Volunteers sought for candidate interviews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Kovacich</dc:creator>
  <cp:lastModifiedBy>Jennifer Kovacich</cp:lastModifiedBy>
  <cp:revision>380</cp:revision>
  <cp:lastPrinted>2024-05-23T22:00:21Z</cp:lastPrinted>
  <dcterms:created xsi:type="dcterms:W3CDTF">2021-02-06T20:58:33Z</dcterms:created>
  <dcterms:modified xsi:type="dcterms:W3CDTF">2024-07-26T21:39:19Z</dcterms:modified>
</cp:coreProperties>
</file>