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5" r:id="rId2"/>
    <p:sldId id="464" r:id="rId3"/>
    <p:sldId id="458" r:id="rId4"/>
    <p:sldId id="462" r:id="rId5"/>
    <p:sldId id="461" r:id="rId6"/>
    <p:sldId id="337" r:id="rId7"/>
    <p:sldId id="39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2D1FB-4806-4E28-B463-2060B92DF0E4}">
          <p14:sldIdLst>
            <p14:sldId id="455"/>
            <p14:sldId id="464"/>
            <p14:sldId id="458"/>
            <p14:sldId id="462"/>
            <p14:sldId id="461"/>
            <p14:sldId id="337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Kovacich" initials="JK" lastIdx="1" clrIdx="0">
    <p:extLst>
      <p:ext uri="{19B8F6BF-5375-455C-9EA6-DF929625EA0E}">
        <p15:presenceInfo xmlns:p15="http://schemas.microsoft.com/office/powerpoint/2012/main" userId="S::jkovacich@spaar.com::682405fb-931d-4e4c-9748-6b771dd9a6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6AA"/>
    <a:srgbClr val="CE46B4"/>
    <a:srgbClr val="3399FF"/>
    <a:srgbClr val="67B595"/>
    <a:srgbClr val="C96009"/>
    <a:srgbClr val="FF6600"/>
    <a:srgbClr val="EF2D72"/>
    <a:srgbClr val="D6C80C"/>
    <a:srgbClr val="236735"/>
    <a:srgbClr val="540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3" autoAdjust="0"/>
  </p:normalViewPr>
  <p:slideViewPr>
    <p:cSldViewPr>
      <p:cViewPr varScale="1">
        <p:scale>
          <a:sx n="70" d="100"/>
          <a:sy n="70" d="100"/>
        </p:scale>
        <p:origin x="5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46A81-1E36-4424-BE3E-F05AB64FF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843AC-704B-473D-A22E-9729CFEA1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B4B78E-CBF4-420B-8308-937B4C7FC134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BBCD9-2C64-48FF-A439-143F321BF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5BAD1-870D-47CB-8C86-1A1522B9D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3D826C-D097-4D0D-8960-8EC91948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341417-6D06-744B-B3DC-B539B444BCF3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A58E9-FFC9-1A41-B3DF-2C226A6B4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2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0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5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AF53-7B83-46DB-8F5F-794DBB8EDE21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spaar-b-q-a-networking-cookout-for-members-tickets-9099195629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gTeqv_VsuN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aarportal.ramcoams.net/Meetings/Registration/MeetingDetails.aspx?mid=4b49e20b-7123-ef11-9e77-00155d23442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paar.com/congratulations-grant-thompson-is-spaar-hero/" TargetMode="External"/><Relationship Id="rId5" Type="http://schemas.openxmlformats.org/officeDocument/2006/relationships/hyperlink" Target="https://give.hopekids.org/campaign/relentless-minnesota-2024/c575901" TargetMode="External"/><Relationship Id="rId4" Type="http://schemas.openxmlformats.org/officeDocument/2006/relationships/hyperlink" Target="https://hopekids.org/minnesot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spaar.com/news-statistic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aar.stats.showingtime.com/reports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spaar.com/news-statistics/statistic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paar.com/" TargetMode="External"/><Relationship Id="rId4" Type="http://schemas.openxmlformats.org/officeDocument/2006/relationships/hyperlink" Target="mailto:spaar@spa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563D3-D581-7620-7B1E-A43374E2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fontAlgn="base">
              <a:lnSpc>
                <a:spcPct val="90000"/>
              </a:lnSpc>
            </a:pPr>
            <a:r>
              <a:rPr lang="en-US" sz="3300" b="1" dirty="0">
                <a:solidFill>
                  <a:srgbClr val="002060"/>
                </a:solidFill>
              </a:rPr>
              <a:t>National Night Out is August 6</a:t>
            </a:r>
            <a:endParaRPr lang="en-US" sz="33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C845B-B3C1-4877-9442-68161A612F46}"/>
              </a:ext>
            </a:extLst>
          </p:cNvPr>
          <p:cNvSpPr txBox="1"/>
          <p:nvPr/>
        </p:nvSpPr>
        <p:spPr>
          <a:xfrm>
            <a:off x="128283" y="2699363"/>
            <a:ext cx="3886200" cy="375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 a National Night Out (NNO) block captain? Do you contribute to your neighborhood's party?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SPAAR is again supplying Cub Foods gift cards and cases of water to support SPAAR member NNO events. Advance registration is required and available while supplies last.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spaar@spaar.com to sign up for the NNO items.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8BE7B-E822-63A0-BC32-AC202EB0E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27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AD1958-0C62-B985-896F-561854C8B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87848"/>
              </p:ext>
            </p:extLst>
          </p:nvPr>
        </p:nvGraphicFramePr>
        <p:xfrm>
          <a:off x="457200" y="1114230"/>
          <a:ext cx="8229600" cy="2385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800527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Connect, mingle and enjoy (a free) lunch with fellow SPAAR members at this year's SPAAR-B-Q, the ultimate networking cookout taking place on July 23 from 11am to 1pm at SPAAR. 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 hungry! There will be a hot dog bar with all the fixings, chips and dessert. 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ctr"/>
                      <a:r>
                        <a:rPr lang="en-US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Register for the SPAAR-B-Q here</a:t>
                      </a:r>
                      <a:r>
                        <a:rPr lang="en-US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b="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8125" marR="95250" marT="95250" marB="952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73004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0FE1B84-0CBA-349C-AA96-21356C93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9437"/>
            <a:ext cx="8634818" cy="919763"/>
          </a:xfrm>
        </p:spPr>
        <p:txBody>
          <a:bodyPr>
            <a:normAutofit/>
          </a:bodyPr>
          <a:lstStyle/>
          <a:p>
            <a:r>
              <a:rPr lang="en-US" sz="31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date: the SPAAR-B-Q is July 23</a:t>
            </a:r>
            <a:endParaRPr lang="en-US" dirty="0"/>
          </a:p>
        </p:txBody>
      </p:sp>
      <p:pic>
        <p:nvPicPr>
          <p:cNvPr id="3" name="Picture 2" descr="A picnic blanket and a grill&#10;&#10;Description automatically generated with medium confidence">
            <a:extLst>
              <a:ext uri="{FF2B5EF4-FFF2-40B4-BE49-F238E27FC236}">
                <a16:creationId xmlns:a16="http://schemas.microsoft.com/office/drawing/2014/main" id="{B87ED989-68B4-A20C-3D43-13FFABB73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88" y="3581400"/>
            <a:ext cx="5522224" cy="31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id="{9E6671AF-110C-4E4D-BEB4-1323A3136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DCAE23F-F075-4DAB-E89C-FB5E3C85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4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15D861-0B47-243C-874B-7DD6EE66F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03359"/>
              </p:ext>
            </p:extLst>
          </p:nvPr>
        </p:nvGraphicFramePr>
        <p:xfrm>
          <a:off x="228610" y="294004"/>
          <a:ext cx="2552124" cy="2377440"/>
        </p:xfrm>
        <a:graphic>
          <a:graphicData uri="http://schemas.openxmlformats.org/drawingml/2006/table">
            <a:tbl>
              <a:tblPr/>
              <a:tblGrid>
                <a:gridCol w="2552124">
                  <a:extLst>
                    <a:ext uri="{9D8B030D-6E8A-4147-A177-3AD203B41FA5}">
                      <a16:colId xmlns:a16="http://schemas.microsoft.com/office/drawing/2014/main" val="1932609720"/>
                    </a:ext>
                  </a:extLst>
                </a:gridCol>
              </a:tblGrid>
              <a:tr h="2220595">
                <a:tc>
                  <a:txBody>
                    <a:bodyPr/>
                    <a:lstStyle/>
                    <a:p>
                      <a:pPr algn="l" rtl="0"/>
                      <a:r>
                        <a:rPr lang="en-US" sz="2600" b="1" dirty="0">
                          <a:solidFill>
                            <a:srgbClr val="28204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of a Realtor® videos highlight all that Realtors® do every day</a:t>
                      </a:r>
                    </a:p>
                  </a:txBody>
                  <a:tcPr marL="2381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0304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D1AC41-8482-F828-BFAC-4F7B45CEC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64796"/>
              </p:ext>
            </p:extLst>
          </p:nvPr>
        </p:nvGraphicFramePr>
        <p:xfrm>
          <a:off x="3009344" y="200124"/>
          <a:ext cx="5689989" cy="2659380"/>
        </p:xfrm>
        <a:graphic>
          <a:graphicData uri="http://schemas.openxmlformats.org/drawingml/2006/table">
            <a:tbl>
              <a:tblPr/>
              <a:tblGrid>
                <a:gridCol w="5689989">
                  <a:extLst>
                    <a:ext uri="{9D8B030D-6E8A-4147-A177-3AD203B41FA5}">
                      <a16:colId xmlns:a16="http://schemas.microsoft.com/office/drawing/2014/main" val="2490200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Realtors® bring great value to clients and communities every day; however, sometimes all the things Realtors® do aren’t obvious, so SPAAR created a series of short videos, featuring SPAAR member volunteers that highlight the significant impact and numerous activities Realtors® do. </a:t>
                      </a:r>
                    </a:p>
                    <a:p>
                      <a:pPr algn="l" rtl="0"/>
                      <a:endParaRPr lang="en-US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/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value of a Realtor® is real. Thank you, SPAAR members! 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Check out the most recent video here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38125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332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098C40C-EBDE-B97A-BFAD-6203A6875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228610" y="2975099"/>
            <a:ext cx="8686780" cy="3909059"/>
          </a:xfrm>
          <a:prstGeom prst="rect">
            <a:avLst/>
          </a:prstGeom>
          <a:effectLst>
            <a:innerShdw blurRad="190500" dist="127000" dir="16200000">
              <a:prstClr val="black">
                <a:alpha val="19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018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A6EFA-23A3-3794-E59A-3B9185C511C3}"/>
              </a:ext>
            </a:extLst>
          </p:cNvPr>
          <p:cNvSpPr txBox="1"/>
          <p:nvPr/>
        </p:nvSpPr>
        <p:spPr>
          <a:xfrm>
            <a:off x="443544" y="353916"/>
            <a:ext cx="825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SPAAR members + networking + Saints baseball = the perfect summer evening!</a:t>
            </a:r>
            <a:endParaRPr lang="en-US" sz="2800" b="1" i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299B8-27EF-FCD7-B15A-7CD9D05EAC5E}"/>
              </a:ext>
            </a:extLst>
          </p:cNvPr>
          <p:cNvSpPr txBox="1"/>
          <p:nvPr/>
        </p:nvSpPr>
        <p:spPr>
          <a:xfrm>
            <a:off x="443544" y="1578621"/>
            <a:ext cx="8256912" cy="4564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you ready for a night of fun, food and fantastic networking?</a:t>
            </a:r>
            <a:b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 your fellow SPAAR members for a pre-game meal and networking on August 22 from 5:30-7pm. Game start is at 7:07pm. </a:t>
            </a:r>
            <a:b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Enjoy the excitement of a live baseball game. Cheer on the Saint Paul Saints with colleagues, friends and family for a memorable evening of baseball fun!</a:t>
            </a:r>
            <a:b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Ticket Information:</a:t>
            </a:r>
            <a:b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Cost: $10 per person (includes pre-game meal)</a:t>
            </a:r>
            <a:b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Additional tickets are available for children or guests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Order tickets here</a:t>
            </a:r>
            <a:r>
              <a:rPr lang="en-US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aseball and glove on a grey background&#10;&#10;Description automatically generated">
            <a:extLst>
              <a:ext uri="{FF2B5EF4-FFF2-40B4-BE49-F238E27FC236}">
                <a16:creationId xmlns:a16="http://schemas.microsoft.com/office/drawing/2014/main" id="{40248F14-D638-3F24-5370-D8FD9D09A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93" y="1283977"/>
            <a:ext cx="5709322" cy="570932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1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256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A29E53-C45E-737E-F5A5-37FA0870F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6985" y="1421247"/>
            <a:ext cx="2676350" cy="4015505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AB60B-7E0C-C164-6547-4218BDFD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76" y="391699"/>
            <a:ext cx="8169848" cy="6582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fontAlgn="base">
              <a:lnSpc>
                <a:spcPct val="90000"/>
              </a:lnSpc>
            </a:pPr>
            <a:br>
              <a:rPr lang="en-US" sz="1900" b="1" dirty="0"/>
            </a:br>
            <a:b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rant Thompson has been named SPAAR Hero</a:t>
            </a:r>
            <a:r>
              <a:rPr lang="en-US" sz="27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F1640-42B9-C759-7E8B-31D4BA9E4EEE}"/>
              </a:ext>
            </a:extLst>
          </p:cNvPr>
          <p:cNvSpPr txBox="1"/>
          <p:nvPr/>
        </p:nvSpPr>
        <p:spPr>
          <a:xfrm>
            <a:off x="261331" y="948690"/>
            <a:ext cx="61394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Grant worked for years as an MRI technician in the radiology field and at a medical device company helping to develop and implement MRI technology. Then came Covid. Fast forward to the summer of 2021; Grant completed the necessary coursework, became a Realtor® and joined The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Korby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Home Team with Keller Williams Integrity Realty.</a:t>
            </a:r>
          </a:p>
          <a:p>
            <a:pPr marL="0" marR="0"/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Grant was recognized for his volunteer work with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Hope Kids Minnesota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which provides events, activities and support for families who have a child with cancer or a life-threatening medical condition.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combines his interests in volunteering for Hope Kids and participating in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Relentless Minnesota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where strongman participants raise money by lifting insane amounts of weight in honor of the most fragile who cannot.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Read the full article about Grant Thompson’s SPAAR Hero honor here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Congratulations, Grant!</a:t>
            </a:r>
          </a:p>
          <a:p>
            <a:pPr marL="0" marR="0"/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 someone who should be a SPAAR Hero?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 an 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 to spaar@spaar.com.</a:t>
            </a:r>
          </a:p>
        </p:txBody>
      </p:sp>
    </p:spTree>
    <p:extLst>
      <p:ext uri="{BB962C8B-B14F-4D97-AF65-F5344CB8AC3E}">
        <p14:creationId xmlns:p14="http://schemas.microsoft.com/office/powerpoint/2010/main" val="2175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21094-991D-4300-AA0F-9F23126B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56" y="844906"/>
            <a:ext cx="5421465" cy="949401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34373EE-7854-4EA5-A86E-2E876BAEB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291" y="1990324"/>
            <a:ext cx="4245416" cy="2831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D340A-0E8A-4E64-A0E6-1D19F67B2EEF}"/>
              </a:ext>
            </a:extLst>
          </p:cNvPr>
          <p:cNvSpPr txBox="1"/>
          <p:nvPr/>
        </p:nvSpPr>
        <p:spPr>
          <a:xfrm>
            <a:off x="2113338" y="5018034"/>
            <a:ext cx="48325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0080">
              <a:spcAft>
                <a:spcPts val="600"/>
              </a:spcAft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Click here to see the latest Twin Cities housing statistics </a:t>
            </a:r>
            <a:endParaRPr lang="en-US" sz="1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640080">
              <a:spcAft>
                <a:spcPts val="600"/>
              </a:spcAft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(also available on SPAAR’s website under 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News &amp; Statistics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2912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0C6DF-5678-4107-B09C-B078E4DFD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2" y="1143002"/>
            <a:ext cx="3200399" cy="1828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0152F-5892-4444-ADF2-F5BD1076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3" y="4141008"/>
            <a:ext cx="3200677" cy="1623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575EC-A12C-46DF-879D-AA8905801A90}"/>
              </a:ext>
            </a:extLst>
          </p:cNvPr>
          <p:cNvSpPr txBox="1"/>
          <p:nvPr/>
        </p:nvSpPr>
        <p:spPr>
          <a:xfrm>
            <a:off x="228600" y="271150"/>
            <a:ext cx="5159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Are you receiving SPAAR’s weekly newsletters? 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If not, email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spaar@spaar.com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 be sure you’re receiving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eNews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on Mondays and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Education 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updates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on Thursdays.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/>
              <a:t>Keep up to date on SPAAR information and events at </a:t>
            </a:r>
            <a:r>
              <a:rPr lang="en-US" sz="2800" dirty="0">
                <a:hlinkClick r:id="rId5"/>
              </a:rPr>
              <a:t>www.spaar.com </a:t>
            </a:r>
            <a:r>
              <a:rPr lang="en-US" sz="2800" dirty="0"/>
              <a:t>and on social media: Facebook, Instagram, Twitter and LinkedIn.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8E5CB-AAC6-463B-AAAA-138239794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076" y="711631"/>
            <a:ext cx="3632202" cy="2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29895</TotalTime>
  <Words>597</Words>
  <Application>Microsoft Office PowerPoint</Application>
  <PresentationFormat>On-screen Show (4:3)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National Night Out is August 6</vt:lpstr>
      <vt:lpstr>Save the date: the SPAAR-B-Q is July 23</vt:lpstr>
      <vt:lpstr>PowerPoint Presentation</vt:lpstr>
      <vt:lpstr>PowerPoint Presentation</vt:lpstr>
      <vt:lpstr>  Grant Thompson has been named SPAAR Hero!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Kovacich</dc:creator>
  <cp:lastModifiedBy>Jennifer Kovacich</cp:lastModifiedBy>
  <cp:revision>375</cp:revision>
  <cp:lastPrinted>2024-05-23T22:00:21Z</cp:lastPrinted>
  <dcterms:created xsi:type="dcterms:W3CDTF">2021-02-06T20:58:33Z</dcterms:created>
  <dcterms:modified xsi:type="dcterms:W3CDTF">2024-06-29T15:12:06Z</dcterms:modified>
</cp:coreProperties>
</file>