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55" r:id="rId2"/>
    <p:sldId id="462" r:id="rId3"/>
    <p:sldId id="458" r:id="rId4"/>
    <p:sldId id="463" r:id="rId5"/>
    <p:sldId id="461" r:id="rId6"/>
    <p:sldId id="337" r:id="rId7"/>
    <p:sldId id="39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55"/>
            <p14:sldId id="462"/>
            <p14:sldId id="458"/>
            <p14:sldId id="463"/>
            <p14:sldId id="461"/>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6AA"/>
    <a:srgbClr val="CE46B4"/>
    <a:srgbClr val="3399FF"/>
    <a:srgbClr val="67B595"/>
    <a:srgbClr val="C96009"/>
    <a:srgbClr val="FF6600"/>
    <a:srgbClr val="EF2D72"/>
    <a:srgbClr val="D6C80C"/>
    <a:srgbClr val="236735"/>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2" d="100"/>
          <a:sy n="72" d="100"/>
        </p:scale>
        <p:origin x="135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4/26/2024</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4/26/2024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245762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18337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218175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422049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25253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4/26/2024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jmckinley@spaar.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nam04.safelinks.protection.outlook.com/?url=https%3A%2F%2Fspaarportal.ramcoams.net%2FMeetings%2FRegistration%2FMeetingDetails.aspx%3Fmid%3De6c7ab9c-0ff1-ee11-9ee4-00155d23442f&amp;data=05%7C02%7Cjkovacich%40spaar.com%7Ccc92444e6d9e40049e7408dc5a621b7d%7Ca0056907f506449298f8b99c8ad8333e%7C0%7C0%7C638484624628007554%7CUnknown%7CTWFpbGZsb3d8eyJWIjoiMC4wLjAwMDAiLCJQIjoiV2luMzIiLCJBTiI6Ik1haWwiLCJXVCI6Mn0%3D%7C0%7C%7C%7C&amp;sdata=NZxHO2lOe%2F2RxTb5hQsxgjO6bUTMg8vqs8Ep%2FeL4MdA%3D&amp;reserved=0" TargetMode="External"/><Relationship Id="rId4" Type="http://schemas.openxmlformats.org/officeDocument/2006/relationships/hyperlink" Target="https://spaar.com/year-off-to-promising-start-with-gains-in-listings-and-sa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paar.com/habitat-for-humanitys-spring-2024-home-celebration-is-open-to-spaar-member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spaar.com/news-statistic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9.jpg"/><Relationship Id="rId4" Type="http://schemas.openxmlformats.org/officeDocument/2006/relationships/hyperlink" Target="https://spaar.com/news-statistics/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63D3-D581-7620-7B1E-A43374E25031}"/>
              </a:ext>
            </a:extLst>
          </p:cNvPr>
          <p:cNvSpPr>
            <a:spLocks noGrp="1"/>
          </p:cNvSpPr>
          <p:nvPr>
            <p:ph type="title"/>
          </p:nvPr>
        </p:nvSpPr>
        <p:spPr>
          <a:xfrm>
            <a:off x="381000" y="3429000"/>
            <a:ext cx="2097095" cy="2452687"/>
          </a:xfrm>
        </p:spPr>
        <p:txBody>
          <a:bodyPr vert="horz" lIns="91440" tIns="45720" rIns="91440" bIns="45720" rtlCol="0" anchor="ctr">
            <a:normAutofit fontScale="90000"/>
          </a:bodyPr>
          <a:lstStyle/>
          <a:p>
            <a:pPr algn="l" fontAlgn="base">
              <a:lnSpc>
                <a:spcPct val="90000"/>
              </a:lnSpc>
            </a:pPr>
            <a:r>
              <a:rPr lang="en-US" sz="3100" b="1" dirty="0">
                <a:solidFill>
                  <a:srgbClr val="002060"/>
                </a:solidFill>
              </a:rPr>
              <a:t>Have coffee with SPAAR’s President </a:t>
            </a:r>
            <a:r>
              <a:rPr lang="en-US" sz="3100" b="1">
                <a:solidFill>
                  <a:srgbClr val="002060"/>
                </a:solidFill>
              </a:rPr>
              <a:t>on Thursday, May </a:t>
            </a:r>
            <a:r>
              <a:rPr lang="en-US" sz="3100" b="1" dirty="0">
                <a:solidFill>
                  <a:srgbClr val="002060"/>
                </a:solidFill>
              </a:rPr>
              <a:t>2</a:t>
            </a:r>
            <a:endParaRPr lang="en-US" sz="3100" b="1" i="0" dirty="0">
              <a:solidFill>
                <a:srgbClr val="002060"/>
              </a:solidFill>
              <a:effectLst/>
            </a:endParaRPr>
          </a:p>
        </p:txBody>
      </p:sp>
      <p:pic>
        <p:nvPicPr>
          <p:cNvPr id="7" name="Picture 6">
            <a:extLst>
              <a:ext uri="{FF2B5EF4-FFF2-40B4-BE49-F238E27FC236}">
                <a16:creationId xmlns:a16="http://schemas.microsoft.com/office/drawing/2014/main" id="{2CD8BE7B-E822-63A0-BC32-AC202EB0EFF6}"/>
              </a:ext>
            </a:extLst>
          </p:cNvPr>
          <p:cNvPicPr>
            <a:picLocks noChangeAspect="1"/>
          </p:cNvPicPr>
          <p:nvPr/>
        </p:nvPicPr>
        <p:blipFill rotWithShape="1">
          <a:blip r:embed="rId3">
            <a:extLst>
              <a:ext uri="{28A0092B-C50C-407E-A947-70E740481C1C}">
                <a14:useLocalDpi xmlns:a14="http://schemas.microsoft.com/office/drawing/2010/main" val="0"/>
              </a:ext>
            </a:extLst>
          </a:blip>
          <a:srcRect t="19603" b="19603"/>
          <a:stretch/>
        </p:blipFill>
        <p:spPr>
          <a:xfrm>
            <a:off x="1257305" y="-13252"/>
            <a:ext cx="6629390" cy="269018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25EC845B-B3C1-4877-9442-68161A612F46}"/>
              </a:ext>
            </a:extLst>
          </p:cNvPr>
          <p:cNvSpPr txBox="1"/>
          <p:nvPr/>
        </p:nvSpPr>
        <p:spPr>
          <a:xfrm>
            <a:off x="3200400" y="2994953"/>
            <a:ext cx="5442872" cy="3625580"/>
          </a:xfrm>
          <a:prstGeom prst="rect">
            <a:avLst/>
          </a:prstGeom>
        </p:spPr>
        <p:txBody>
          <a:bodyPr vert="horz" lIns="91440" tIns="45720" rIns="91440" bIns="45720" rtlCol="0" anchor="ctr">
            <a:normAutofit fontScale="25000" lnSpcReduction="20000"/>
          </a:bodyPr>
          <a:lstStyle/>
          <a:p>
            <a:r>
              <a:rPr lang="en-US" sz="7600" dirty="0">
                <a:latin typeface="Calibri" panose="020F0502020204030204" pitchFamily="34" charset="0"/>
                <a:cs typeface="Calibri" panose="020F0502020204030204" pitchFamily="34" charset="0"/>
              </a:rPr>
              <a:t>SPAAR members are invited to enjoy a coffee with SPAAR's 2024 President, Amy Peterson. The no-agenda coffee stop is a way for members to connect with SPAAR's Leadership to talk about whatever is on their minds.</a:t>
            </a:r>
          </a:p>
          <a:p>
            <a:endParaRPr lang="en-US" sz="7600" dirty="0">
              <a:latin typeface="Calibri" panose="020F0502020204030204" pitchFamily="34" charset="0"/>
              <a:cs typeface="Calibri" panose="020F0502020204030204" pitchFamily="34" charset="0"/>
            </a:endParaRPr>
          </a:p>
          <a:p>
            <a:pPr marL="0" marR="0">
              <a:spcBef>
                <a:spcPts val="0"/>
              </a:spcBef>
              <a:spcAft>
                <a:spcPts val="0"/>
              </a:spcAft>
            </a:pPr>
            <a:r>
              <a:rPr lang="en-US" sz="7600" i="1" dirty="0">
                <a:latin typeface="Calibri" panose="020F0502020204030204" pitchFamily="34" charset="0"/>
                <a:cs typeface="Calibri" panose="020F0502020204030204" pitchFamily="34" charset="0"/>
              </a:rPr>
              <a:t>On May 2, Amy will be at:</a:t>
            </a:r>
          </a:p>
          <a:p>
            <a:pPr marR="0">
              <a:spcBef>
                <a:spcPts val="0"/>
              </a:spcBef>
              <a:spcAft>
                <a:spcPts val="0"/>
              </a:spcAft>
            </a:pPr>
            <a:r>
              <a:rPr lang="en-US" sz="7600" b="1" dirty="0">
                <a:latin typeface="Calibri" panose="020F0502020204030204" pitchFamily="34" charset="0"/>
                <a:cs typeface="Calibri" panose="020F0502020204030204" pitchFamily="34" charset="0"/>
              </a:rPr>
              <a:t>Coffee Corner in Princeton </a:t>
            </a:r>
            <a:r>
              <a:rPr lang="en-US" sz="7600" dirty="0">
                <a:latin typeface="Calibri" panose="020F0502020204030204" pitchFamily="34" charset="0"/>
                <a:cs typeface="Calibri" panose="020F0502020204030204" pitchFamily="34" charset="0"/>
              </a:rPr>
              <a:t>from </a:t>
            </a:r>
            <a:r>
              <a:rPr lang="en-US" sz="7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9-11am </a:t>
            </a:r>
          </a:p>
          <a:p>
            <a:pPr marR="0">
              <a:spcBef>
                <a:spcPts val="0"/>
              </a:spcBef>
              <a:spcAft>
                <a:spcPts val="0"/>
              </a:spcAft>
            </a:pPr>
            <a:r>
              <a:rPr lang="en-US" sz="7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 S Rum River Drive), and</a:t>
            </a:r>
          </a:p>
          <a:p>
            <a:pPr marR="0">
              <a:spcBef>
                <a:spcPts val="0"/>
              </a:spcBef>
              <a:spcAft>
                <a:spcPts val="0"/>
              </a:spcAft>
            </a:pPr>
            <a:r>
              <a:rPr lang="en-US" sz="7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Edge Bar + Boutique Coffee Shop in Elk River </a:t>
            </a:r>
            <a:r>
              <a:rPr lang="en-US" sz="7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a:t>
            </a:r>
          </a:p>
          <a:p>
            <a:pPr marR="0">
              <a:spcBef>
                <a:spcPts val="0"/>
              </a:spcBef>
              <a:spcAft>
                <a:spcPts val="0"/>
              </a:spcAft>
            </a:pPr>
            <a:r>
              <a:rPr lang="en-US" sz="7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1-3pm (609 Main Street).</a:t>
            </a:r>
          </a:p>
          <a:p>
            <a:pPr marL="857250" marR="0" indent="-857250">
              <a:spcBef>
                <a:spcPts val="0"/>
              </a:spcBef>
              <a:spcAft>
                <a:spcPts val="0"/>
              </a:spcAft>
              <a:buFont typeface="Wingdings" panose="05000000000000000000" pitchFamily="2" charset="2"/>
              <a:buChar char="§"/>
            </a:pPr>
            <a:endParaRPr lang="en-US" sz="7600" dirty="0">
              <a:solidFill>
                <a:srgbClr val="000000"/>
              </a:solidFill>
              <a:latin typeface="Calibri" panose="020F0502020204030204" pitchFamily="34" charset="0"/>
              <a:ea typeface="Aptos" panose="020B0004020202020204" pitchFamily="34" charset="0"/>
              <a:cs typeface="Calibri" panose="020F0502020204030204" pitchFamily="34" charset="0"/>
            </a:endParaRPr>
          </a:p>
          <a:p>
            <a:pPr marR="0">
              <a:spcBef>
                <a:spcPts val="0"/>
              </a:spcBef>
              <a:spcAft>
                <a:spcPts val="0"/>
              </a:spcAft>
            </a:pPr>
            <a:r>
              <a:rPr lang="en-US" sz="76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Read </a:t>
            </a:r>
            <a:r>
              <a:rPr lang="en-US" sz="76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eNews</a:t>
            </a:r>
            <a:r>
              <a:rPr lang="en-US" sz="76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for additional dates and locations.</a:t>
            </a:r>
            <a:endParaRPr lang="en-US" sz="76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7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600" dirty="0">
              <a:effectLst/>
              <a:latin typeface="Calibri" panose="020F0502020204030204" pitchFamily="34" charset="0"/>
              <a:ea typeface="Aptos" panose="020B0004020202020204" pitchFamily="34" charset="0"/>
              <a:cs typeface="Calibri" panose="020F0502020204030204" pitchFamily="34" charset="0"/>
            </a:endParaRPr>
          </a:p>
          <a:p>
            <a:r>
              <a:rPr lang="en-US" sz="7600" dirty="0">
                <a:latin typeface="Calibri" panose="020F0502020204030204" pitchFamily="34" charset="0"/>
                <a:cs typeface="Calibri" panose="020F0502020204030204" pitchFamily="34" charset="0"/>
              </a:rPr>
              <a:t>Any questions or interest to connect directly with Amy Peterson, feel free to contact her at amy@realtoramy.com.</a:t>
            </a:r>
          </a:p>
          <a:p>
            <a:pPr marL="0" marR="0" indent="-228600">
              <a:lnSpc>
                <a:spcPct val="90000"/>
              </a:lnSpc>
              <a:spcBef>
                <a:spcPts val="0"/>
              </a:spcBef>
              <a:spcAft>
                <a:spcPts val="0"/>
              </a:spcAft>
              <a:buFont typeface="Arial" panose="020B0604020202020204" pitchFamily="34" charset="0"/>
              <a:buChar char="•"/>
            </a:pPr>
            <a:endParaRPr lang="en-US" sz="7200" dirty="0">
              <a:effectLst/>
              <a:latin typeface="Calibri" panose="020F0502020204030204" pitchFamily="34" charset="0"/>
              <a:cs typeface="Calibri" panose="020F0502020204030204" pitchFamily="34" charset="0"/>
            </a:endParaRPr>
          </a:p>
          <a:p>
            <a:pPr marL="0" marR="0" indent="-228600">
              <a:lnSpc>
                <a:spcPct val="90000"/>
              </a:lnSpc>
              <a:spcBef>
                <a:spcPts val="0"/>
              </a:spcBef>
              <a:spcAft>
                <a:spcPts val="1200"/>
              </a:spcAft>
              <a:buFont typeface="Arial" panose="020B0604020202020204" pitchFamily="34" charset="0"/>
              <a:buChar char="•"/>
            </a:pPr>
            <a:endParaRPr lang="en-US" sz="1400" dirty="0">
              <a:effectLst/>
            </a:endParaRPr>
          </a:p>
        </p:txBody>
      </p:sp>
    </p:spTree>
    <p:extLst>
      <p:ext uri="{BB962C8B-B14F-4D97-AF65-F5344CB8AC3E}">
        <p14:creationId xmlns:p14="http://schemas.microsoft.com/office/powerpoint/2010/main" val="462737336"/>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515819" y="2019300"/>
            <a:ext cx="7952112" cy="1752600"/>
          </a:xfrm>
        </p:spPr>
        <p:txBody>
          <a:bodyPr vert="horz" lIns="91440" tIns="45720" rIns="91440" bIns="45720" rtlCol="0" anchor="ctr">
            <a:noAutofit/>
          </a:bodyPr>
          <a:lstStyle/>
          <a:p>
            <a:r>
              <a:rPr lang="en-US" sz="2000" dirty="0"/>
              <a:t>Join fellow SPAAR members are in a meal-packing competition at Meals from the Heart in Oak Park Heights on Thursday, May 16, to support local food shelves.</a:t>
            </a:r>
            <a:br>
              <a:rPr lang="en-US" sz="2000" dirty="0"/>
            </a:br>
            <a:br>
              <a:rPr lang="en-US" sz="2000" dirty="0"/>
            </a:br>
            <a:r>
              <a:rPr lang="en-US" sz="2000" dirty="0"/>
              <a:t>SPAAR members will go to head-to-head with teams from area businesses, competing for bragging rights. Each SPAAR team will consist of 7-10 volunteers to work one-hour shifts at 10:30am, 2pm and 6:30pm.</a:t>
            </a:r>
            <a:br>
              <a:rPr lang="en-US" sz="2000" dirty="0"/>
            </a:br>
            <a:br>
              <a:rPr lang="en-US" sz="2000" dirty="0"/>
            </a:br>
            <a:r>
              <a:rPr lang="en-US" sz="2000" dirty="0"/>
              <a:t>Contact Joe at </a:t>
            </a:r>
            <a:r>
              <a:rPr lang="en-US" sz="2000" dirty="0">
                <a:hlinkClick r:id="rId3"/>
              </a:rPr>
              <a:t>jmckinley@spaar.com</a:t>
            </a:r>
            <a:r>
              <a:rPr lang="en-US" sz="2000" dirty="0"/>
              <a:t> to learn more and sign up.</a:t>
            </a:r>
          </a:p>
        </p:txBody>
      </p:sp>
      <p:pic>
        <p:nvPicPr>
          <p:cNvPr id="9" name="Picture 8">
            <a:extLst>
              <a:ext uri="{FF2B5EF4-FFF2-40B4-BE49-F238E27FC236}">
                <a16:creationId xmlns:a16="http://schemas.microsoft.com/office/drawing/2014/main" id="{0792BDBE-0C9A-8C6D-F51F-3E1F2BF04F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42998" y="4531415"/>
            <a:ext cx="6858004" cy="2133600"/>
          </a:xfrm>
          <a:prstGeom prst="rect">
            <a:avLst/>
          </a:prstGeom>
          <a:effectLst>
            <a:softEdge rad="127000"/>
          </a:effectLst>
        </p:spPr>
      </p:pic>
      <p:sp>
        <p:nvSpPr>
          <p:cNvPr id="6" name="TextBox 5">
            <a:extLst>
              <a:ext uri="{FF2B5EF4-FFF2-40B4-BE49-F238E27FC236}">
                <a16:creationId xmlns:a16="http://schemas.microsoft.com/office/drawing/2014/main" id="{001A6EFA-23A3-3794-E59A-3B9185C511C3}"/>
              </a:ext>
            </a:extLst>
          </p:cNvPr>
          <p:cNvSpPr txBox="1"/>
          <p:nvPr/>
        </p:nvSpPr>
        <p:spPr>
          <a:xfrm>
            <a:off x="363419" y="322243"/>
            <a:ext cx="8256912" cy="954107"/>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Volunteer for meal packing on May 16 to support local food shelves</a:t>
            </a:r>
          </a:p>
        </p:txBody>
      </p:sp>
    </p:spTree>
    <p:extLst>
      <p:ext uri="{BB962C8B-B14F-4D97-AF65-F5344CB8AC3E}">
        <p14:creationId xmlns:p14="http://schemas.microsoft.com/office/powerpoint/2010/main" val="2325636552"/>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98C40C-EBDE-B97A-BFAD-6203A6875FF5}"/>
              </a:ext>
            </a:extLst>
          </p:cNvPr>
          <p:cNvPicPr>
            <a:picLocks noChangeAspect="1"/>
          </p:cNvPicPr>
          <p:nvPr/>
        </p:nvPicPr>
        <p:blipFill rotWithShape="1">
          <a:blip r:embed="rId3">
            <a:extLst>
              <a:ext uri="{28A0092B-C50C-407E-A947-70E740481C1C}">
                <a14:useLocalDpi xmlns:a14="http://schemas.microsoft.com/office/drawing/2010/main" val="0"/>
              </a:ext>
            </a:extLst>
          </a:blip>
          <a:srcRect l="12195" r="12195"/>
          <a:stretch/>
        </p:blipFill>
        <p:spPr>
          <a:xfrm>
            <a:off x="1891767" y="10"/>
            <a:ext cx="7252231"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381000" y="190456"/>
            <a:ext cx="3733696" cy="1510837"/>
          </a:xfrm>
        </p:spPr>
        <p:txBody>
          <a:bodyPr vert="horz" lIns="91440" tIns="45720" rIns="91440" bIns="45720" rtlCol="0" anchor="ctr">
            <a:normAutofit/>
          </a:bodyPr>
          <a:lstStyle/>
          <a:p>
            <a:pPr algn="l" fontAlgn="base">
              <a:lnSpc>
                <a:spcPct val="90000"/>
              </a:lnSpc>
            </a:pPr>
            <a:r>
              <a:rPr lang="en-US" sz="3000" b="1" dirty="0">
                <a:solidFill>
                  <a:srgbClr val="002060"/>
                </a:solidFill>
              </a:rPr>
              <a:t>SPAAR is hosting a homeownership rally!</a:t>
            </a:r>
            <a:endParaRPr lang="en-US" sz="3000" b="1" i="0" dirty="0">
              <a:solidFill>
                <a:srgbClr val="002060"/>
              </a:solidFill>
              <a:effectLst/>
            </a:endParaRPr>
          </a:p>
        </p:txBody>
      </p:sp>
      <p:sp>
        <p:nvSpPr>
          <p:cNvPr id="8" name="TextBox 7">
            <a:hlinkClick r:id="rId4"/>
            <a:extLst>
              <a:ext uri="{FF2B5EF4-FFF2-40B4-BE49-F238E27FC236}">
                <a16:creationId xmlns:a16="http://schemas.microsoft.com/office/drawing/2014/main" id="{04C916A3-7F58-87A5-BA00-62433BAA1C53}"/>
              </a:ext>
            </a:extLst>
          </p:cNvPr>
          <p:cNvSpPr txBox="1"/>
          <p:nvPr/>
        </p:nvSpPr>
        <p:spPr>
          <a:xfrm>
            <a:off x="381000" y="1684728"/>
            <a:ext cx="3544855" cy="4123762"/>
          </a:xfrm>
          <a:prstGeom prst="rect">
            <a:avLst/>
          </a:prstGeom>
        </p:spPr>
        <p:txBody>
          <a:bodyPr vert="horz" lIns="91440" tIns="45720" rIns="91440" bIns="45720" rtlCol="0">
            <a:noAutofit/>
          </a:bodyPr>
          <a:lstStyle/>
          <a:p>
            <a:r>
              <a:rPr lang="en-US" dirty="0"/>
              <a:t>This member event will provide the opportunity to learn about helpful resources for clients. It will include information on Downpayment Assistance, Home Stretch and Minnesota's new First Gen programs and more, including networking with other real estate professionals. A food truck will be onsite for lunch. </a:t>
            </a:r>
          </a:p>
          <a:p>
            <a:endParaRPr lang="en-US" b="1" dirty="0"/>
          </a:p>
          <a:p>
            <a:r>
              <a:rPr lang="en-US" b="1" dirty="0"/>
              <a:t>The free event for SPAAR members takes place on Friday, May 17, from 11am to 2pm at SPAAR. </a:t>
            </a:r>
            <a:r>
              <a:rPr lang="en-US" dirty="0"/>
              <a:t>Register to attend today: </a:t>
            </a:r>
            <a:r>
              <a:rPr lang="en-US" dirty="0">
                <a:hlinkClick r:id="rId5"/>
              </a:rPr>
              <a:t>Homeownership Rally! (ramcoams.net)</a:t>
            </a:r>
            <a:endParaRPr lang="en-US" dirty="0"/>
          </a:p>
        </p:txBody>
      </p:sp>
    </p:spTree>
    <p:extLst>
      <p:ext uri="{BB962C8B-B14F-4D97-AF65-F5344CB8AC3E}">
        <p14:creationId xmlns:p14="http://schemas.microsoft.com/office/powerpoint/2010/main" val="130185972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750425" y="1420906"/>
            <a:ext cx="4025274" cy="4016187"/>
          </a:xfrm>
        </p:spPr>
        <p:txBody>
          <a:bodyPr vert="horz" lIns="91440" tIns="45720" rIns="91440" bIns="45720" rtlCol="0" anchor="ctr">
            <a:noAutofit/>
          </a:bodyPr>
          <a:lstStyle/>
          <a:p>
            <a:pPr algn="l" fontAlgn="base"/>
            <a:r>
              <a:rPr lang="en-US" sz="2000" b="0" i="0" dirty="0">
                <a:solidFill>
                  <a:srgbClr val="000000"/>
                </a:solidFill>
                <a:effectLst/>
                <a:latin typeface="Calibri" panose="020F0502020204030204" pitchFamily="34" charset="0"/>
                <a:cs typeface="Calibri" panose="020F0502020204030204" pitchFamily="34" charset="0"/>
              </a:rPr>
              <a:t>SPAAR’s Housing Affordability Task Force donated $10,000 to Habitat for Humanity in 2023. These funds went directly toward helping a family in need to purchase a home in Roseville’s Community Land Trust.</a:t>
            </a:r>
            <a:br>
              <a:rPr lang="en-US" sz="2000" b="0" i="0" dirty="0">
                <a:solidFill>
                  <a:srgbClr val="000000"/>
                </a:solidFill>
                <a:effectLst/>
                <a:latin typeface="Calibri" panose="020F0502020204030204" pitchFamily="34" charset="0"/>
                <a:cs typeface="Calibri" panose="020F0502020204030204" pitchFamily="34" charset="0"/>
              </a:rPr>
            </a:br>
            <a:br>
              <a:rPr lang="en-US" sz="2000" b="0" i="0" dirty="0">
                <a:solidFill>
                  <a:srgbClr val="000000"/>
                </a:solidFill>
                <a:effectLst/>
                <a:latin typeface="Calibri" panose="020F0502020204030204" pitchFamily="34" charset="0"/>
                <a:cs typeface="Calibri" panose="020F0502020204030204" pitchFamily="34" charset="0"/>
              </a:rPr>
            </a:br>
            <a:r>
              <a:rPr lang="en-US" sz="2000" b="0" i="0" dirty="0">
                <a:solidFill>
                  <a:srgbClr val="000000"/>
                </a:solidFill>
                <a:effectLst/>
                <a:latin typeface="Calibri" panose="020F0502020204030204" pitchFamily="34" charset="0"/>
                <a:cs typeface="Calibri" panose="020F0502020204030204" pitchFamily="34" charset="0"/>
              </a:rPr>
              <a:t>Habitat for Humanity will host a celebration highlighting SPAAR’s donation, the family that the donation helped to house, and other similar stories on Saturday, May 18, from 11am  to 2pm at the Harrison Recreation Center in Minneapolis, and SPAAR members are welcome to attend.</a:t>
            </a:r>
            <a:br>
              <a:rPr lang="en-US" sz="2000" b="0" i="0" dirty="0">
                <a:solidFill>
                  <a:srgbClr val="000000"/>
                </a:solidFill>
                <a:effectLst/>
                <a:latin typeface="Calibri" panose="020F0502020204030204" pitchFamily="34" charset="0"/>
                <a:cs typeface="Calibri" panose="020F0502020204030204" pitchFamily="34" charset="0"/>
              </a:rPr>
            </a:br>
            <a:br>
              <a:rPr lang="en-US" sz="2000" b="0" i="0" dirty="0">
                <a:solidFill>
                  <a:srgbClr val="000000"/>
                </a:solidFill>
                <a:effectLst/>
                <a:latin typeface="Calibri" panose="020F0502020204030204" pitchFamily="34" charset="0"/>
                <a:cs typeface="Calibri" panose="020F0502020204030204" pitchFamily="34" charset="0"/>
              </a:rPr>
            </a:br>
            <a:r>
              <a:rPr lang="en-US" sz="2000" b="0" i="0" dirty="0">
                <a:solidFill>
                  <a:srgbClr val="000000"/>
                </a:solidFill>
                <a:effectLst/>
                <a:latin typeface="Calibri" panose="020F0502020204030204" pitchFamily="34" charset="0"/>
                <a:cs typeface="Calibri" panose="020F0502020204030204" pitchFamily="34" charset="0"/>
                <a:hlinkClick r:id="rId3"/>
              </a:rPr>
              <a:t>Click here to learn more and register for this free, family-friendly event</a:t>
            </a:r>
            <a:r>
              <a:rPr lang="en-US" sz="2000" b="0" i="0" dirty="0">
                <a:solidFill>
                  <a:srgbClr val="000000"/>
                </a:solidFill>
                <a:effectLst/>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0792BDBE-0C9A-8C6D-F51F-3E1F2BF04F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7603" y="3525492"/>
            <a:ext cx="4056776" cy="2697756"/>
          </a:xfrm>
          <a:prstGeom prst="rect">
            <a:avLst/>
          </a:prstGeom>
          <a:effectLst>
            <a:softEdge rad="127000"/>
          </a:effectLst>
        </p:spPr>
      </p:pic>
      <p:sp>
        <p:nvSpPr>
          <p:cNvPr id="6" name="TextBox 5">
            <a:extLst>
              <a:ext uri="{FF2B5EF4-FFF2-40B4-BE49-F238E27FC236}">
                <a16:creationId xmlns:a16="http://schemas.microsoft.com/office/drawing/2014/main" id="{001A6EFA-23A3-3794-E59A-3B9185C511C3}"/>
              </a:ext>
            </a:extLst>
          </p:cNvPr>
          <p:cNvSpPr txBox="1"/>
          <p:nvPr/>
        </p:nvSpPr>
        <p:spPr>
          <a:xfrm>
            <a:off x="534168" y="423918"/>
            <a:ext cx="3743531" cy="2677656"/>
          </a:xfrm>
          <a:prstGeom prst="rect">
            <a:avLst/>
          </a:prstGeom>
          <a:noFill/>
        </p:spPr>
        <p:txBody>
          <a:bodyPr wrap="square" rtlCol="0">
            <a:spAutoFit/>
          </a:bodyPr>
          <a:lstStyle/>
          <a:p>
            <a:pPr algn="ctr" fontAlgn="base"/>
            <a:r>
              <a:rPr lang="en-US" sz="2800" b="1" i="0" dirty="0">
                <a:solidFill>
                  <a:srgbClr val="002060"/>
                </a:solidFill>
                <a:effectLst/>
                <a:latin typeface="Montserrat" panose="00000500000000000000" pitchFamily="2" charset="0"/>
              </a:rPr>
              <a:t>Habitat for Humanity’s Spring 2024 Home Celebration is open to SPAAR members</a:t>
            </a:r>
          </a:p>
        </p:txBody>
      </p:sp>
    </p:spTree>
    <p:extLst>
      <p:ext uri="{BB962C8B-B14F-4D97-AF65-F5344CB8AC3E}">
        <p14:creationId xmlns:p14="http://schemas.microsoft.com/office/powerpoint/2010/main" val="132403475"/>
      </p:ext>
    </p:extLst>
  </p:cSld>
  <p:clrMapOvr>
    <a:masterClrMapping/>
  </p:clrMapOvr>
  <mc:AlternateContent xmlns:mc="http://schemas.openxmlformats.org/markup-compatibility/2006">
    <mc:Choice xmlns:p14="http://schemas.microsoft.com/office/powerpoint/2010/main" Requires="p14">
      <p:transition spd="slow" p14:dur="2000" advTm="25336"/>
    </mc:Choice>
    <mc:Fallback>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54727-4D80-CC73-3FD9-4F42359398E8}"/>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49289" y="826891"/>
            <a:ext cx="8986838" cy="5204218"/>
          </a:xfrm>
          <a:prstGeom prst="rect">
            <a:avLst/>
          </a:prstGeom>
          <a:effectLst>
            <a:softEdge rad="127000"/>
          </a:effectLst>
        </p:spPr>
      </p:pic>
      <p:sp>
        <p:nvSpPr>
          <p:cNvPr id="2" name="Title 1">
            <a:extLst>
              <a:ext uri="{FF2B5EF4-FFF2-40B4-BE49-F238E27FC236}">
                <a16:creationId xmlns:a16="http://schemas.microsoft.com/office/drawing/2014/main" id="{726AB60B-7E0C-C164-6547-4218BDFDD573}"/>
              </a:ext>
            </a:extLst>
          </p:cNvPr>
          <p:cNvSpPr>
            <a:spLocks noGrp="1"/>
          </p:cNvSpPr>
          <p:nvPr>
            <p:ph type="title"/>
          </p:nvPr>
        </p:nvSpPr>
        <p:spPr>
          <a:xfrm>
            <a:off x="420815" y="259822"/>
            <a:ext cx="8169848" cy="658209"/>
          </a:xfrm>
        </p:spPr>
        <p:txBody>
          <a:bodyPr vert="horz" lIns="91440" tIns="45720" rIns="91440" bIns="45720" rtlCol="0" anchor="ctr">
            <a:normAutofit fontScale="90000"/>
          </a:bodyPr>
          <a:lstStyle/>
          <a:p>
            <a:pPr fontAlgn="base">
              <a:lnSpc>
                <a:spcPct val="90000"/>
              </a:lnSpc>
            </a:pPr>
            <a:br>
              <a:rPr lang="en-US" sz="1900" b="1" dirty="0"/>
            </a:br>
            <a:br>
              <a:rPr lang="en-US" sz="2900" b="1" dirty="0">
                <a:solidFill>
                  <a:srgbClr val="C00000"/>
                </a:solidFill>
                <a:latin typeface="Arial" panose="020B0604020202020204" pitchFamily="34" charset="0"/>
                <a:cs typeface="Arial" panose="020B0604020202020204" pitchFamily="34" charset="0"/>
              </a:rPr>
            </a:br>
            <a:r>
              <a:rPr lang="en-US" sz="2800" b="1" i="0" dirty="0">
                <a:solidFill>
                  <a:srgbClr val="002060"/>
                </a:solidFill>
                <a:effectLst/>
              </a:rPr>
              <a:t>SPAAR Toastmasters: an ope</a:t>
            </a:r>
            <a:r>
              <a:rPr lang="en-US" sz="2800" b="1" dirty="0">
                <a:solidFill>
                  <a:srgbClr val="002060"/>
                </a:solidFill>
              </a:rPr>
              <a:t>n house invitation for May 21</a:t>
            </a:r>
            <a:r>
              <a:rPr lang="en-US" sz="3200" b="1" dirty="0">
                <a:solidFill>
                  <a:srgbClr val="002060"/>
                </a:solidFill>
              </a:rPr>
              <a:t>!</a:t>
            </a:r>
            <a:br>
              <a:rPr lang="en-US" sz="1900" b="1" dirty="0">
                <a:solidFill>
                  <a:srgbClr val="002060"/>
                </a:solidFill>
              </a:rPr>
            </a:br>
            <a:br>
              <a:rPr lang="en-US" sz="1900" b="1" dirty="0">
                <a:solidFill>
                  <a:srgbClr val="002060"/>
                </a:solidFill>
              </a:rPr>
            </a:br>
            <a:br>
              <a:rPr lang="en-US" sz="1900" b="1" dirty="0"/>
            </a:br>
            <a:endParaRPr lang="en-US" sz="1900" b="1" i="0" dirty="0">
              <a:effectLst/>
            </a:endParaRPr>
          </a:p>
        </p:txBody>
      </p:sp>
      <p:sp>
        <p:nvSpPr>
          <p:cNvPr id="5" name="TextBox 4">
            <a:extLst>
              <a:ext uri="{FF2B5EF4-FFF2-40B4-BE49-F238E27FC236}">
                <a16:creationId xmlns:a16="http://schemas.microsoft.com/office/drawing/2014/main" id="{4F3BA011-96EF-CD51-5095-5EEB496D528E}"/>
              </a:ext>
            </a:extLst>
          </p:cNvPr>
          <p:cNvSpPr txBox="1"/>
          <p:nvPr/>
        </p:nvSpPr>
        <p:spPr>
          <a:xfrm>
            <a:off x="420815" y="1143000"/>
            <a:ext cx="8302370" cy="4943980"/>
          </a:xfrm>
          <a:prstGeom prst="rect">
            <a:avLst/>
          </a:prstGeom>
        </p:spPr>
        <p:txBody>
          <a:bodyPr vert="horz" lIns="91440" tIns="45720" rIns="91440" bIns="45720" rtlCol="0" anchor="ctr">
            <a:noAutofit/>
          </a:bodyPr>
          <a:lstStyle/>
          <a:p>
            <a:r>
              <a:rPr lang="en-US" sz="2000" b="1" dirty="0"/>
              <a:t>SPAAR members are welcome to attend the SPAAR Toastmasters open house on Tuesday, May 21, from 12:30 to 2pm.</a:t>
            </a:r>
          </a:p>
          <a:p>
            <a:endParaRPr lang="en-US" sz="2000" dirty="0"/>
          </a:p>
          <a:p>
            <a:r>
              <a:rPr lang="en-US" sz="2000" dirty="0"/>
              <a:t>Arrive at 12:30pm for networking and light refreshments. </a:t>
            </a:r>
          </a:p>
          <a:p>
            <a:r>
              <a:rPr lang="en-US" sz="2000" dirty="0"/>
              <a:t>Stay from 1-2pm for Toastmasters. No experience is necessary.</a:t>
            </a:r>
          </a:p>
          <a:p>
            <a:endParaRPr lang="en-US" sz="2000" dirty="0"/>
          </a:p>
          <a:p>
            <a:r>
              <a:rPr lang="en-US" sz="2000" dirty="0"/>
              <a:t>SPAAR Toastmasters provides the space for members who seek:</a:t>
            </a:r>
          </a:p>
          <a:p>
            <a:pPr marL="342900" indent="-342900">
              <a:buFont typeface="Arial" panose="020B0604020202020204" pitchFamily="34" charset="0"/>
              <a:buChar char="•"/>
            </a:pPr>
            <a:r>
              <a:rPr lang="en-US" sz="2000" dirty="0"/>
              <a:t>to grow in confidence in their public speaking</a:t>
            </a:r>
          </a:p>
          <a:p>
            <a:pPr marL="342900" indent="-342900">
              <a:buFont typeface="Arial" panose="020B0604020202020204" pitchFamily="34" charset="0"/>
              <a:buChar char="•"/>
            </a:pPr>
            <a:r>
              <a:rPr lang="en-US" sz="2000" dirty="0"/>
              <a:t>the ability to practice on a regular basis in front of an audience, and </a:t>
            </a:r>
          </a:p>
          <a:p>
            <a:pPr marL="342900" indent="-342900">
              <a:buFont typeface="Arial" panose="020B0604020202020204" pitchFamily="34" charset="0"/>
              <a:buChar char="•"/>
            </a:pPr>
            <a:r>
              <a:rPr lang="en-US" sz="2000" dirty="0"/>
              <a:t>to gain leadership skills in the process.</a:t>
            </a:r>
          </a:p>
          <a:p>
            <a:endParaRPr lang="en-US" sz="2000" dirty="0"/>
          </a:p>
          <a:p>
            <a:r>
              <a:rPr lang="en-US" sz="2000" dirty="0"/>
              <a:t>Interested to attend the open house? </a:t>
            </a:r>
          </a:p>
          <a:p>
            <a:r>
              <a:rPr lang="en-US" sz="2000" dirty="0"/>
              <a:t>RSVP by emailing Jennifer at </a:t>
            </a:r>
            <a:r>
              <a:rPr lang="en-US" sz="2000" b="1" dirty="0"/>
              <a:t>jkovacich@spaar.com</a:t>
            </a:r>
            <a:r>
              <a:rPr lang="en-US" sz="2000" dirty="0"/>
              <a:t>.</a:t>
            </a:r>
          </a:p>
          <a:p>
            <a:endParaRPr lang="en-US" sz="2000" dirty="0"/>
          </a:p>
        </p:txBody>
      </p:sp>
      <p:pic>
        <p:nvPicPr>
          <p:cNvPr id="6" name="Picture 5" descr="A logo of a globe&#10;&#10;Description automatically generated">
            <a:extLst>
              <a:ext uri="{FF2B5EF4-FFF2-40B4-BE49-F238E27FC236}">
                <a16:creationId xmlns:a16="http://schemas.microsoft.com/office/drawing/2014/main" id="{29A71788-3971-2956-F11A-3475D9CB3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726704"/>
            <a:ext cx="1492327" cy="1304405"/>
          </a:xfrm>
          <a:prstGeom prst="rect">
            <a:avLst/>
          </a:prstGeom>
        </p:spPr>
      </p:pic>
    </p:spTree>
    <p:extLst>
      <p:ext uri="{BB962C8B-B14F-4D97-AF65-F5344CB8AC3E}">
        <p14:creationId xmlns:p14="http://schemas.microsoft.com/office/powerpoint/2010/main" val="217565622"/>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9291" y="1990324"/>
            <a:ext cx="4245416" cy="2831692"/>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29010</TotalTime>
  <Words>625</Words>
  <Application>Microsoft Office PowerPoint</Application>
  <PresentationFormat>On-screen Show (4:3)</PresentationFormat>
  <Paragraphs>48</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Montserrat</vt:lpstr>
      <vt:lpstr>Wingdings</vt:lpstr>
      <vt:lpstr>Office Theme</vt:lpstr>
      <vt:lpstr>Have coffee with SPAAR’s President on Thursday, May 2</vt:lpstr>
      <vt:lpstr>Join fellow SPAAR members are in a meal-packing competition at Meals from the Heart in Oak Park Heights on Thursday, May 16, to support local food shelves.  SPAAR members will go to head-to-head with teams from area businesses, competing for bragging rights. Each SPAAR team will consist of 7-10 volunteers to work one-hour shifts at 10:30am, 2pm and 6:30pm.  Contact Joe at jmckinley@spaar.com to learn more and sign up.</vt:lpstr>
      <vt:lpstr>SPAAR is hosting a homeownership rally!</vt:lpstr>
      <vt:lpstr>SPAAR’s Housing Affordability Task Force donated $10,000 to Habitat for Humanity in 2023. These funds went directly toward helping a family in need to purchase a home in Roseville’s Community Land Trust.  Habitat for Humanity will host a celebration highlighting SPAAR’s donation, the family that the donation helped to house, and other similar stories on Saturday, May 18, from 11am  to 2pm at the Harrison Recreation Center in Minneapolis, and SPAAR members are welcome to attend.  Click here to learn more and register for this free, family-friendly event.</vt:lpstr>
      <vt:lpstr>  SPAAR Toastmasters: an open house invitation for May 21!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358</cp:revision>
  <dcterms:created xsi:type="dcterms:W3CDTF">2021-02-06T20:58:33Z</dcterms:created>
  <dcterms:modified xsi:type="dcterms:W3CDTF">2024-04-26T21:46:04Z</dcterms:modified>
</cp:coreProperties>
</file>