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55" r:id="rId2"/>
    <p:sldId id="458" r:id="rId3"/>
    <p:sldId id="461" r:id="rId4"/>
    <p:sldId id="462" r:id="rId5"/>
    <p:sldId id="460" r:id="rId6"/>
    <p:sldId id="337" r:id="rId7"/>
    <p:sldId id="39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55"/>
            <p14:sldId id="458"/>
            <p14:sldId id="461"/>
            <p14:sldId id="462"/>
            <p14:sldId id="460"/>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6AA"/>
    <a:srgbClr val="CE46B4"/>
    <a:srgbClr val="3399FF"/>
    <a:srgbClr val="67B595"/>
    <a:srgbClr val="C96009"/>
    <a:srgbClr val="FF6600"/>
    <a:srgbClr val="EF2D72"/>
    <a:srgbClr val="D6C80C"/>
    <a:srgbClr val="236735"/>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2" d="100"/>
          <a:sy n="72" d="100"/>
        </p:scale>
        <p:origin x="62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4/18/2024</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4/18/2024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245762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218175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25253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18337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134317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4/18/2024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spaar.com/category/word-on-the-stre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nam04.safelinks.protection.outlook.com/?url=https%3A%2F%2Fspaarportal.ramcoams.net%2FMeetings%2FRegistration%2FMeetingDetails.aspx%3Fmid%3De6c7ab9c-0ff1-ee11-9ee4-00155d23442f&amp;data=05%7C02%7Cjkovacich%40spaar.com%7Ccc92444e6d9e40049e7408dc5a621b7d%7Ca0056907f506449298f8b99c8ad8333e%7C0%7C0%7C638484624628007554%7CUnknown%7CTWFpbGZsb3d8eyJWIjoiMC4wLjAwMDAiLCJQIjoiV2luMzIiLCJBTiI6Ik1haWwiLCJXVCI6Mn0%3D%7C0%7C%7C%7C&amp;sdata=NZxHO2lOe%2F2RxTb5hQsxgjO6bUTMg8vqs8Ep%2FeL4MdA%3D&amp;reserved=0" TargetMode="External"/><Relationship Id="rId4" Type="http://schemas.openxmlformats.org/officeDocument/2006/relationships/hyperlink" Target="https://spaar.com/year-off-to-promising-start-with-gains-in-listings-and-sal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nam04.safelinks.protection.outlook.com/?url=https%3A%2F%2Fu8045567.ct.sendgrid.net%2Fls%2Fclick%3Fupn%3Du001.tL0OE2LApbmxKlRnRqiFg-2Fg9eNBfRaJxgN-2FudFudi3sLii3W9fSkGHbgB0S1yOV1dOi1_Odyksuyd-2BNaw-2BaKVeqTdAsvIXXU8vl4jxIELokNOgGndjAUj82VJTxf5-2BwOnD51ivRu-2FbW1JgSzag0vmQ5ltvvjWV61e9mbg-2BWd5u88AewzfwV6d8hrPhR0DNqOznqx1ibP2PIhf3eA2fShw7-2B8Jxkd9JMHCV6qjoVhHKFhLCCjuZ9506CjGxKfkV-2F8g9859FHIiYsujhh397pw0xY6MXZ73ZTW5eK3H-2BLM0ofR3Wah1e2Bqo-2BICLKUWULB9uj-2F6gDEfrMRUT0IuspLzZukoZu89RpETwq-2FU9GH0ztpAa7Et-2BJ11bKJwxp8iBL1fjC1n7NG5yYcpyG9aEB-2BDjFtIyUfER3diIVmuenVvvky-2FTDJPodx6o5rdcGKy4no0N8mXFjH-2FfR7wxAzR-2FdJEoxcoPfZ34mFqKUcO5MZ5BDPAao5ZmRVSuvnFSLMv1p0egwKI&amp;data=05%7C02%7Cjkovacich%40spaar.com%7C641237ddffbd4383642108dc5fe307cd%7Ca0056907f506449298f8b99c8ad8333e%7C0%7C0%7C638490675918641169%7CUnknown%7CTWFpbGZsb3d8eyJWIjoiMC4wLjAwMDAiLCJQIjoiV2luMzIiLCJBTiI6Ik1haWwiLCJXVCI6Mn0%3D%7C0%7C%7C%7C&amp;sdata=FPDwO%2BVvXxkdHUx%2FrH3PjRWByj%2BFZCTJlcIgucr78Hk%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spaar.com/news-statistics/"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10.jpg"/><Relationship Id="rId4" Type="http://schemas.openxmlformats.org/officeDocument/2006/relationships/hyperlink" Target="https://spaar.com/news-statistics/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63D3-D581-7620-7B1E-A43374E25031}"/>
              </a:ext>
            </a:extLst>
          </p:cNvPr>
          <p:cNvSpPr>
            <a:spLocks noGrp="1"/>
          </p:cNvSpPr>
          <p:nvPr>
            <p:ph type="title"/>
          </p:nvPr>
        </p:nvSpPr>
        <p:spPr>
          <a:xfrm>
            <a:off x="361954" y="3710613"/>
            <a:ext cx="2468166" cy="2452687"/>
          </a:xfrm>
        </p:spPr>
        <p:txBody>
          <a:bodyPr vert="horz" lIns="91440" tIns="45720" rIns="91440" bIns="45720" rtlCol="0" anchor="ctr">
            <a:normAutofit/>
          </a:bodyPr>
          <a:lstStyle/>
          <a:p>
            <a:pPr algn="l" fontAlgn="base">
              <a:lnSpc>
                <a:spcPct val="90000"/>
              </a:lnSpc>
            </a:pPr>
            <a:r>
              <a:rPr lang="en-US" sz="2600" b="1" i="0" dirty="0">
                <a:solidFill>
                  <a:srgbClr val="002060"/>
                </a:solidFill>
                <a:effectLst/>
              </a:rPr>
              <a:t>SPAAR introduces its new Q&amp;A feature for members</a:t>
            </a:r>
          </a:p>
        </p:txBody>
      </p:sp>
      <p:pic>
        <p:nvPicPr>
          <p:cNvPr id="7" name="Picture 6">
            <a:extLst>
              <a:ext uri="{FF2B5EF4-FFF2-40B4-BE49-F238E27FC236}">
                <a16:creationId xmlns:a16="http://schemas.microsoft.com/office/drawing/2014/main" id="{2CD8BE7B-E822-63A0-BC32-AC202EB0EFF6}"/>
              </a:ext>
            </a:extLst>
          </p:cNvPr>
          <p:cNvPicPr>
            <a:picLocks noChangeAspect="1"/>
          </p:cNvPicPr>
          <p:nvPr/>
        </p:nvPicPr>
        <p:blipFill rotWithShape="1">
          <a:blip r:embed="rId3">
            <a:extLst>
              <a:ext uri="{28A0092B-C50C-407E-A947-70E740481C1C}">
                <a14:useLocalDpi xmlns:a14="http://schemas.microsoft.com/office/drawing/2010/main" val="0"/>
              </a:ext>
            </a:extLst>
          </a:blip>
          <a:srcRect l="3795" r="3793"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25EC845B-B3C1-4877-9442-68161A612F46}"/>
              </a:ext>
            </a:extLst>
          </p:cNvPr>
          <p:cNvSpPr txBox="1"/>
          <p:nvPr/>
        </p:nvSpPr>
        <p:spPr>
          <a:xfrm>
            <a:off x="3167986" y="3752850"/>
            <a:ext cx="5614060" cy="2452687"/>
          </a:xfrm>
          <a:prstGeom prst="rect">
            <a:avLst/>
          </a:prstGeom>
        </p:spPr>
        <p:txBody>
          <a:bodyPr vert="horz" lIns="91440" tIns="45720" rIns="91440" bIns="45720" rtlCol="0" anchor="ctr">
            <a:normAutofit/>
          </a:bodyPr>
          <a:lstStyle/>
          <a:p>
            <a:pPr marL="0" marR="0">
              <a:spcBef>
                <a:spcPts val="0"/>
              </a:spcBef>
              <a:spcAft>
                <a:spcPts val="0"/>
              </a:spcAft>
            </a:pPr>
            <a:r>
              <a:rPr lang="en-US" sz="1800" dirty="0">
                <a:effectLst/>
                <a:latin typeface="Arial" panose="020B0604020202020204" pitchFamily="34" charset="0"/>
                <a:ea typeface="Aptos" panose="020B0004020202020204" pitchFamily="34" charset="0"/>
                <a:cs typeface="Aptos" panose="020B0004020202020204" pitchFamily="34" charset="0"/>
              </a:rPr>
              <a:t>SPAAR's Word on the Street is a way to introduce timely topics within the real estate industry and hear what members have to say through poll and open-ended questions. The feature will run twice a month.</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dirty="0">
                <a:latin typeface="Arial" panose="020B0604020202020204" pitchFamily="34" charset="0"/>
                <a:ea typeface="Aptos" panose="020B0004020202020204" pitchFamily="34" charset="0"/>
                <a:cs typeface="Aptos" panose="020B0004020202020204" pitchFamily="34" charset="0"/>
                <a:hlinkClick r:id="rId4"/>
              </a:rPr>
              <a:t>Check out the current question here</a:t>
            </a:r>
            <a:r>
              <a:rPr lang="en-US" dirty="0">
                <a:latin typeface="Arial" panose="020B0604020202020204"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ts val="1260"/>
              </a:lnSpc>
              <a:spcBef>
                <a:spcPts val="0"/>
              </a:spcBef>
              <a:spcAft>
                <a:spcPts val="1200"/>
              </a:spcAft>
            </a:pPr>
            <a:endParaRPr lang="en-US"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62737336"/>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98C40C-EBDE-B97A-BFAD-6203A6875FF5}"/>
              </a:ext>
            </a:extLst>
          </p:cNvPr>
          <p:cNvPicPr>
            <a:picLocks noChangeAspect="1"/>
          </p:cNvPicPr>
          <p:nvPr/>
        </p:nvPicPr>
        <p:blipFill rotWithShape="1">
          <a:blip r:embed="rId3">
            <a:extLst>
              <a:ext uri="{28A0092B-C50C-407E-A947-70E740481C1C}">
                <a14:useLocalDpi xmlns:a14="http://schemas.microsoft.com/office/drawing/2010/main" val="0"/>
              </a:ext>
            </a:extLst>
          </a:blip>
          <a:srcRect l="12195" r="12195"/>
          <a:stretch/>
        </p:blipFill>
        <p:spPr>
          <a:xfrm>
            <a:off x="1891767" y="10"/>
            <a:ext cx="7252231" cy="6857990"/>
          </a:xfrm>
          <a:prstGeom prst="rect">
            <a:avLst/>
          </a:prstGeom>
        </p:spPr>
      </p:pic>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381000" y="190456"/>
            <a:ext cx="3733696" cy="1510837"/>
          </a:xfrm>
        </p:spPr>
        <p:txBody>
          <a:bodyPr vert="horz" lIns="91440" tIns="45720" rIns="91440" bIns="45720" rtlCol="0" anchor="ctr">
            <a:normAutofit/>
          </a:bodyPr>
          <a:lstStyle/>
          <a:p>
            <a:pPr algn="l" fontAlgn="base">
              <a:lnSpc>
                <a:spcPct val="90000"/>
              </a:lnSpc>
            </a:pPr>
            <a:r>
              <a:rPr lang="en-US" sz="3000" b="1" dirty="0">
                <a:solidFill>
                  <a:srgbClr val="002060"/>
                </a:solidFill>
              </a:rPr>
              <a:t>SPAAR is hosting a homeownership rally!</a:t>
            </a:r>
            <a:endParaRPr lang="en-US" sz="3000" b="1" i="0" dirty="0">
              <a:solidFill>
                <a:srgbClr val="002060"/>
              </a:solidFill>
              <a:effectLst/>
            </a:endParaRPr>
          </a:p>
        </p:txBody>
      </p:sp>
      <p:sp>
        <p:nvSpPr>
          <p:cNvPr id="8" name="TextBox 7">
            <a:hlinkClick r:id="rId4"/>
            <a:extLst>
              <a:ext uri="{FF2B5EF4-FFF2-40B4-BE49-F238E27FC236}">
                <a16:creationId xmlns:a16="http://schemas.microsoft.com/office/drawing/2014/main" id="{04C916A3-7F58-87A5-BA00-62433BAA1C53}"/>
              </a:ext>
            </a:extLst>
          </p:cNvPr>
          <p:cNvSpPr txBox="1"/>
          <p:nvPr/>
        </p:nvSpPr>
        <p:spPr>
          <a:xfrm>
            <a:off x="381000" y="1684728"/>
            <a:ext cx="3544855" cy="4123762"/>
          </a:xfrm>
          <a:prstGeom prst="rect">
            <a:avLst/>
          </a:prstGeom>
        </p:spPr>
        <p:txBody>
          <a:bodyPr vert="horz" lIns="91440" tIns="45720" rIns="91440" bIns="45720" rtlCol="0">
            <a:noAutofit/>
          </a:bodyPr>
          <a:lstStyle/>
          <a:p>
            <a:r>
              <a:rPr lang="en-US" dirty="0"/>
              <a:t>This member event will provide the opportunity to learn about helpful resources for clients. It will include information on Downpayment Assistance, Home Stretch and Minnesota's new First Gen programs and more, including networking with other real estate professionals. A food truck will be onsite for lunch. </a:t>
            </a:r>
          </a:p>
          <a:p>
            <a:endParaRPr lang="en-US" b="1" dirty="0"/>
          </a:p>
          <a:p>
            <a:r>
              <a:rPr lang="en-US" b="1" dirty="0"/>
              <a:t>The free event for SPAAR members takes place on Friday, May 17, from 11am to 2pm at SPAAR. </a:t>
            </a:r>
            <a:r>
              <a:rPr lang="en-US" dirty="0"/>
              <a:t>Register to attend today: </a:t>
            </a:r>
            <a:r>
              <a:rPr lang="en-US" dirty="0">
                <a:hlinkClick r:id="rId5"/>
              </a:rPr>
              <a:t>Homeownership Rally! (ramcoams.net)</a:t>
            </a:r>
            <a:endParaRPr lang="en-US" dirty="0"/>
          </a:p>
        </p:txBody>
      </p:sp>
    </p:spTree>
    <p:extLst>
      <p:ext uri="{BB962C8B-B14F-4D97-AF65-F5344CB8AC3E}">
        <p14:creationId xmlns:p14="http://schemas.microsoft.com/office/powerpoint/2010/main" val="130185972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54727-4D80-CC73-3FD9-4F42359398E8}"/>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49289" y="826891"/>
            <a:ext cx="8986838" cy="5204218"/>
          </a:xfrm>
          <a:prstGeom prst="rect">
            <a:avLst/>
          </a:prstGeom>
          <a:effectLst>
            <a:softEdge rad="127000"/>
          </a:effectLst>
        </p:spPr>
      </p:pic>
      <p:sp>
        <p:nvSpPr>
          <p:cNvPr id="2" name="Title 1">
            <a:extLst>
              <a:ext uri="{FF2B5EF4-FFF2-40B4-BE49-F238E27FC236}">
                <a16:creationId xmlns:a16="http://schemas.microsoft.com/office/drawing/2014/main" id="{726AB60B-7E0C-C164-6547-4218BDFDD573}"/>
              </a:ext>
            </a:extLst>
          </p:cNvPr>
          <p:cNvSpPr>
            <a:spLocks noGrp="1"/>
          </p:cNvSpPr>
          <p:nvPr>
            <p:ph type="title"/>
          </p:nvPr>
        </p:nvSpPr>
        <p:spPr>
          <a:xfrm>
            <a:off x="420815" y="259822"/>
            <a:ext cx="8169848" cy="658209"/>
          </a:xfrm>
        </p:spPr>
        <p:txBody>
          <a:bodyPr vert="horz" lIns="91440" tIns="45720" rIns="91440" bIns="45720" rtlCol="0" anchor="ctr">
            <a:normAutofit fontScale="90000"/>
          </a:bodyPr>
          <a:lstStyle/>
          <a:p>
            <a:pPr fontAlgn="base">
              <a:lnSpc>
                <a:spcPct val="90000"/>
              </a:lnSpc>
            </a:pPr>
            <a:br>
              <a:rPr lang="en-US" sz="1900" b="1" dirty="0"/>
            </a:br>
            <a:br>
              <a:rPr lang="en-US" sz="2900" b="1" dirty="0">
                <a:solidFill>
                  <a:srgbClr val="C00000"/>
                </a:solidFill>
                <a:latin typeface="Arial" panose="020B0604020202020204" pitchFamily="34" charset="0"/>
                <a:cs typeface="Arial" panose="020B0604020202020204" pitchFamily="34" charset="0"/>
              </a:rPr>
            </a:br>
            <a:r>
              <a:rPr lang="en-US" sz="2800" b="1" i="0" dirty="0">
                <a:solidFill>
                  <a:srgbClr val="002060"/>
                </a:solidFill>
                <a:effectLst/>
              </a:rPr>
              <a:t>SPAAR Toastmasters: an ope</a:t>
            </a:r>
            <a:r>
              <a:rPr lang="en-US" sz="2800" b="1" dirty="0">
                <a:solidFill>
                  <a:srgbClr val="002060"/>
                </a:solidFill>
              </a:rPr>
              <a:t>n house invitation for May 21</a:t>
            </a:r>
            <a:r>
              <a:rPr lang="en-US" sz="3200" b="1" dirty="0">
                <a:solidFill>
                  <a:srgbClr val="002060"/>
                </a:solidFill>
              </a:rPr>
              <a:t>!</a:t>
            </a:r>
            <a:br>
              <a:rPr lang="en-US" sz="1900" b="1" dirty="0">
                <a:solidFill>
                  <a:srgbClr val="002060"/>
                </a:solidFill>
              </a:rPr>
            </a:br>
            <a:br>
              <a:rPr lang="en-US" sz="1900" b="1" dirty="0">
                <a:solidFill>
                  <a:srgbClr val="002060"/>
                </a:solidFill>
              </a:rPr>
            </a:br>
            <a:br>
              <a:rPr lang="en-US" sz="1900" b="1" dirty="0"/>
            </a:br>
            <a:endParaRPr lang="en-US" sz="1900" b="1" i="0" dirty="0">
              <a:effectLst/>
            </a:endParaRPr>
          </a:p>
        </p:txBody>
      </p:sp>
      <p:sp>
        <p:nvSpPr>
          <p:cNvPr id="5" name="TextBox 4">
            <a:extLst>
              <a:ext uri="{FF2B5EF4-FFF2-40B4-BE49-F238E27FC236}">
                <a16:creationId xmlns:a16="http://schemas.microsoft.com/office/drawing/2014/main" id="{4F3BA011-96EF-CD51-5095-5EEB496D528E}"/>
              </a:ext>
            </a:extLst>
          </p:cNvPr>
          <p:cNvSpPr txBox="1"/>
          <p:nvPr/>
        </p:nvSpPr>
        <p:spPr>
          <a:xfrm>
            <a:off x="420815" y="1143000"/>
            <a:ext cx="8302370" cy="4943980"/>
          </a:xfrm>
          <a:prstGeom prst="rect">
            <a:avLst/>
          </a:prstGeom>
        </p:spPr>
        <p:txBody>
          <a:bodyPr vert="horz" lIns="91440" tIns="45720" rIns="91440" bIns="45720" rtlCol="0" anchor="ctr">
            <a:noAutofit/>
          </a:bodyPr>
          <a:lstStyle/>
          <a:p>
            <a:r>
              <a:rPr lang="en-US" sz="2000" b="1" dirty="0"/>
              <a:t>SPAAR members are welcome to attend the SPAAR Toastmasters open house on Tuesday, May 21, from 12:30 to 2pm.</a:t>
            </a:r>
          </a:p>
          <a:p>
            <a:endParaRPr lang="en-US" sz="2000" dirty="0"/>
          </a:p>
          <a:p>
            <a:r>
              <a:rPr lang="en-US" sz="2000" dirty="0"/>
              <a:t>Arrive at 12:30pm for networking and light refreshments. </a:t>
            </a:r>
          </a:p>
          <a:p>
            <a:r>
              <a:rPr lang="en-US" sz="2000" dirty="0"/>
              <a:t>Stay from 1-2pm for Toastmasters. No experience is necessary.</a:t>
            </a:r>
          </a:p>
          <a:p>
            <a:endParaRPr lang="en-US" sz="2000" dirty="0"/>
          </a:p>
          <a:p>
            <a:r>
              <a:rPr lang="en-US" sz="2000" dirty="0"/>
              <a:t>SPAAR Toastmasters provides the space for members who seek:</a:t>
            </a:r>
          </a:p>
          <a:p>
            <a:pPr marL="342900" indent="-342900">
              <a:buFont typeface="Arial" panose="020B0604020202020204" pitchFamily="34" charset="0"/>
              <a:buChar char="•"/>
            </a:pPr>
            <a:r>
              <a:rPr lang="en-US" sz="2000" dirty="0"/>
              <a:t>to grow in confidence in their public speaking</a:t>
            </a:r>
          </a:p>
          <a:p>
            <a:pPr marL="342900" indent="-342900">
              <a:buFont typeface="Arial" panose="020B0604020202020204" pitchFamily="34" charset="0"/>
              <a:buChar char="•"/>
            </a:pPr>
            <a:r>
              <a:rPr lang="en-US" sz="2000" dirty="0"/>
              <a:t>the ability to practice on a regular basis in front of an audience, and </a:t>
            </a:r>
          </a:p>
          <a:p>
            <a:pPr marL="342900" indent="-342900">
              <a:buFont typeface="Arial" panose="020B0604020202020204" pitchFamily="34" charset="0"/>
              <a:buChar char="•"/>
            </a:pPr>
            <a:r>
              <a:rPr lang="en-US" sz="2000" dirty="0"/>
              <a:t>to gain leadership skills in the process.</a:t>
            </a:r>
          </a:p>
          <a:p>
            <a:endParaRPr lang="en-US" sz="2000" dirty="0"/>
          </a:p>
          <a:p>
            <a:r>
              <a:rPr lang="en-US" sz="2000" dirty="0"/>
              <a:t>Interested to attend the open house? </a:t>
            </a:r>
          </a:p>
          <a:p>
            <a:r>
              <a:rPr lang="en-US" sz="2000" dirty="0"/>
              <a:t>RSVP by emailing Jennifer at </a:t>
            </a:r>
            <a:r>
              <a:rPr lang="en-US" sz="2000" b="1" dirty="0"/>
              <a:t>jkovacich@spaar.com</a:t>
            </a:r>
            <a:r>
              <a:rPr lang="en-US" sz="2000" dirty="0"/>
              <a:t>.</a:t>
            </a:r>
          </a:p>
          <a:p>
            <a:endParaRPr lang="en-US" sz="2000" dirty="0"/>
          </a:p>
        </p:txBody>
      </p:sp>
      <p:pic>
        <p:nvPicPr>
          <p:cNvPr id="6" name="Picture 5" descr="A logo of a globe&#10;&#10;Description automatically generated">
            <a:extLst>
              <a:ext uri="{FF2B5EF4-FFF2-40B4-BE49-F238E27FC236}">
                <a16:creationId xmlns:a16="http://schemas.microsoft.com/office/drawing/2014/main" id="{29A71788-3971-2956-F11A-3475D9CB3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726704"/>
            <a:ext cx="1492327" cy="1304405"/>
          </a:xfrm>
          <a:prstGeom prst="rect">
            <a:avLst/>
          </a:prstGeom>
        </p:spPr>
      </p:pic>
    </p:spTree>
    <p:extLst>
      <p:ext uri="{BB962C8B-B14F-4D97-AF65-F5344CB8AC3E}">
        <p14:creationId xmlns:p14="http://schemas.microsoft.com/office/powerpoint/2010/main" val="217565622"/>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876800" y="2819400"/>
            <a:ext cx="3733696" cy="1510837"/>
          </a:xfrm>
        </p:spPr>
        <p:txBody>
          <a:bodyPr vert="horz" lIns="91440" tIns="45720" rIns="91440" bIns="45720" rtlCol="0" anchor="ctr">
            <a:noAutofit/>
          </a:bodyPr>
          <a:lstStyle/>
          <a:p>
            <a:pPr algn="l"/>
            <a:r>
              <a:rPr lang="en-US" sz="1500" dirty="0"/>
              <a:t>SPAAR members are invited to enjoy in the Coffee with the President visits taking place throughout SPAAR’s service area. The no-agenda coffee outings are a way for members to connect and converse with SPAAR’s 2024 President, Amy Peterson.</a:t>
            </a:r>
            <a:br>
              <a:rPr lang="en-US" sz="1500" dirty="0"/>
            </a:br>
            <a:br>
              <a:rPr lang="en-US" sz="1500" dirty="0"/>
            </a:br>
            <a:r>
              <a:rPr lang="en-US" sz="1500" dirty="0"/>
              <a:t>The remainder of the dates are as follows:</a:t>
            </a:r>
            <a:br>
              <a:rPr lang="en-US" sz="1500" dirty="0"/>
            </a:br>
            <a:br>
              <a:rPr lang="en-US" sz="1500" dirty="0"/>
            </a:br>
            <a:r>
              <a:rPr lang="en-US" sz="1500" dirty="0"/>
              <a:t> </a:t>
            </a:r>
            <a:r>
              <a:rPr lang="en-US" sz="1500" b="1" dirty="0"/>
              <a:t>Anoka</a:t>
            </a:r>
            <a:r>
              <a:rPr lang="en-US" sz="1500" dirty="0"/>
              <a:t> at Avant Garden at 215 E Main Street in Anoka from 1pm-3pm on April 24.</a:t>
            </a:r>
            <a:br>
              <a:rPr lang="en-US" sz="1500" dirty="0"/>
            </a:br>
            <a:br>
              <a:rPr lang="en-US" sz="1500" dirty="0"/>
            </a:br>
            <a:r>
              <a:rPr lang="en-US" sz="1500" b="1" dirty="0"/>
              <a:t>Mille Lacs</a:t>
            </a:r>
            <a:r>
              <a:rPr lang="en-US" sz="1500" dirty="0"/>
              <a:t> from 9-11am and Sherburne County from 1-3pm on May 2</a:t>
            </a:r>
            <a:br>
              <a:rPr lang="en-US" sz="1500" dirty="0"/>
            </a:br>
            <a:r>
              <a:rPr lang="en-US" sz="1500" b="1" dirty="0"/>
              <a:t>Washington County </a:t>
            </a:r>
            <a:r>
              <a:rPr lang="en-US" sz="1500" dirty="0"/>
              <a:t>from 9-11am on May 15</a:t>
            </a:r>
            <a:br>
              <a:rPr lang="en-US" sz="1500" dirty="0"/>
            </a:br>
            <a:r>
              <a:rPr lang="en-US" sz="1500" b="1" dirty="0"/>
              <a:t>Chisago County </a:t>
            </a:r>
            <a:r>
              <a:rPr lang="en-US" sz="1500" dirty="0"/>
              <a:t>from 9-11am and Isanti County from 1-3pm on May 29</a:t>
            </a:r>
            <a:br>
              <a:rPr lang="en-US" sz="1500" dirty="0"/>
            </a:br>
            <a:r>
              <a:rPr lang="en-US" sz="1500" b="1" dirty="0"/>
              <a:t>Ramsey County </a:t>
            </a:r>
            <a:r>
              <a:rPr lang="en-US" sz="1500" dirty="0"/>
              <a:t>from 9-11am on May 30</a:t>
            </a:r>
            <a:br>
              <a:rPr lang="en-US" sz="1500" dirty="0"/>
            </a:br>
            <a:br>
              <a:rPr lang="en-US" sz="1500" dirty="0"/>
            </a:br>
            <a:r>
              <a:rPr lang="en-US" sz="1500" dirty="0"/>
              <a:t>Stay tuned to SPAAR’s </a:t>
            </a:r>
            <a:r>
              <a:rPr lang="en-US" sz="1500" dirty="0" err="1"/>
              <a:t>eNews</a:t>
            </a:r>
            <a:r>
              <a:rPr lang="en-US" sz="1500" dirty="0"/>
              <a:t> on Mondays for more information about the exact locations. </a:t>
            </a:r>
            <a:br>
              <a:rPr lang="en-US" sz="1500" dirty="0"/>
            </a:br>
            <a:br>
              <a:rPr lang="en-US" sz="1500" dirty="0"/>
            </a:br>
            <a:r>
              <a:rPr lang="en-US" sz="1500" dirty="0"/>
              <a:t>Any questions or interest to connect directly with Amy Peterson, feel free to contact her at amy@realtoramy.com.</a:t>
            </a:r>
          </a:p>
        </p:txBody>
      </p:sp>
      <p:pic>
        <p:nvPicPr>
          <p:cNvPr id="3" name="Picture 2">
            <a:extLst>
              <a:ext uri="{FF2B5EF4-FFF2-40B4-BE49-F238E27FC236}">
                <a16:creationId xmlns:a16="http://schemas.microsoft.com/office/drawing/2014/main" id="{C9F8131D-3D3F-A95C-EE66-D425096FAE1F}"/>
              </a:ext>
            </a:extLst>
          </p:cNvPr>
          <p:cNvPicPr>
            <a:picLocks noChangeAspect="1"/>
          </p:cNvPicPr>
          <p:nvPr/>
        </p:nvPicPr>
        <p:blipFill>
          <a:blip r:embed="rId3"/>
          <a:stretch>
            <a:fillRect/>
          </a:stretch>
        </p:blipFill>
        <p:spPr>
          <a:xfrm>
            <a:off x="738612" y="764870"/>
            <a:ext cx="3528589" cy="2054530"/>
          </a:xfrm>
          <a:prstGeom prst="rect">
            <a:avLst/>
          </a:prstGeom>
        </p:spPr>
      </p:pic>
      <p:pic>
        <p:nvPicPr>
          <p:cNvPr id="9" name="Picture 8" descr="Two hands holding cups of coffee&#10;&#10;Description automatically generated">
            <a:extLst>
              <a:ext uri="{FF2B5EF4-FFF2-40B4-BE49-F238E27FC236}">
                <a16:creationId xmlns:a16="http://schemas.microsoft.com/office/drawing/2014/main" id="{0792BDBE-0C9A-8C6D-F51F-3E1F2BF04F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688" y="3200400"/>
            <a:ext cx="4138187" cy="2760171"/>
          </a:xfrm>
          <a:prstGeom prst="rect">
            <a:avLst/>
          </a:prstGeom>
          <a:effectLst>
            <a:softEdge rad="127000"/>
          </a:effectLst>
        </p:spPr>
      </p:pic>
    </p:spTree>
    <p:extLst>
      <p:ext uri="{BB962C8B-B14F-4D97-AF65-F5344CB8AC3E}">
        <p14:creationId xmlns:p14="http://schemas.microsoft.com/office/powerpoint/2010/main" val="2325636552"/>
      </p:ext>
    </p:extLst>
  </p:cSld>
  <p:clrMapOvr>
    <a:masterClrMapping/>
  </p:clrMapOvr>
  <mc:AlternateContent xmlns:mc="http://schemas.openxmlformats.org/markup-compatibility/2006">
    <mc:Choice xmlns:p14="http://schemas.microsoft.com/office/powerpoint/2010/main" Requires="p14">
      <p:transition spd="slow" p14:dur="2000" advTm="25336"/>
    </mc:Choice>
    <mc:Fallback>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DC8F3-3883-6FD9-2403-6D0B66D2FC01}"/>
              </a:ext>
            </a:extLst>
          </p:cNvPr>
          <p:cNvSpPr>
            <a:spLocks noGrp="1"/>
          </p:cNvSpPr>
          <p:nvPr>
            <p:ph type="title"/>
          </p:nvPr>
        </p:nvSpPr>
        <p:spPr>
          <a:xfrm>
            <a:off x="228600" y="3657600"/>
            <a:ext cx="3231642" cy="1640719"/>
          </a:xfrm>
        </p:spPr>
        <p:txBody>
          <a:bodyPr vert="horz" lIns="91440" tIns="45720" rIns="91440" bIns="45720" rtlCol="0" anchor="ctr">
            <a:noAutofit/>
          </a:bodyPr>
          <a:lstStyle/>
          <a:p>
            <a:pPr algn="l" fontAlgn="base">
              <a:lnSpc>
                <a:spcPct val="90000"/>
              </a:lnSpc>
            </a:pPr>
            <a:r>
              <a:rPr lang="en-US" sz="3000" b="1" dirty="0">
                <a:solidFill>
                  <a:srgbClr val="002060"/>
                </a:solidFill>
              </a:rPr>
              <a:t>SPAAR’s </a:t>
            </a:r>
            <a:br>
              <a:rPr lang="en-US" sz="3000" b="1" dirty="0">
                <a:solidFill>
                  <a:srgbClr val="002060"/>
                </a:solidFill>
              </a:rPr>
            </a:br>
            <a:r>
              <a:rPr lang="en-US" sz="3000" b="1" dirty="0">
                <a:solidFill>
                  <a:srgbClr val="002060"/>
                </a:solidFill>
              </a:rPr>
              <a:t>On-Demand library is growing</a:t>
            </a:r>
            <a:endParaRPr lang="en-US" sz="3000" b="1" i="0" dirty="0">
              <a:solidFill>
                <a:srgbClr val="002060"/>
              </a:solidFill>
              <a:effectLst/>
            </a:endParaRPr>
          </a:p>
        </p:txBody>
      </p:sp>
      <p:sp>
        <p:nvSpPr>
          <p:cNvPr id="7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33F6D27F-556C-811F-415F-700BC2598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7" y="-53009"/>
            <a:ext cx="9144000" cy="3048000"/>
          </a:xfrm>
          <a:prstGeom prst="rect">
            <a:avLst/>
          </a:prstGeom>
        </p:spPr>
      </p:pic>
      <p:sp>
        <p:nvSpPr>
          <p:cNvPr id="8" name="TextBox 7">
            <a:extLst>
              <a:ext uri="{FF2B5EF4-FFF2-40B4-BE49-F238E27FC236}">
                <a16:creationId xmlns:a16="http://schemas.microsoft.com/office/drawing/2014/main" id="{40E8A088-87CB-A211-2A8F-51C2E74EB9E6}"/>
              </a:ext>
            </a:extLst>
          </p:cNvPr>
          <p:cNvSpPr txBox="1"/>
          <p:nvPr/>
        </p:nvSpPr>
        <p:spPr>
          <a:xfrm>
            <a:off x="4038600" y="3267841"/>
            <a:ext cx="4329684" cy="3416320"/>
          </a:xfrm>
          <a:prstGeom prst="rect">
            <a:avLst/>
          </a:prstGeom>
          <a:noFill/>
        </p:spPr>
        <p:txBody>
          <a:bodyPr wrap="square" rtlCol="0">
            <a:spAutoFit/>
          </a:bodyPr>
          <a:lstStyle/>
          <a:p>
            <a:pPr marL="0" marR="0">
              <a:spcBef>
                <a:spcPts val="0"/>
              </a:spcBef>
              <a:spcAft>
                <a:spcPts val="0"/>
              </a:spcAft>
            </a:pPr>
            <a:r>
              <a:rPr lang="en-US" sz="1800" dirty="0">
                <a:effectLst/>
                <a:latin typeface="Arial" panose="020B0604020202020204" pitchFamily="34" charset="0"/>
                <a:ea typeface="Aptos" panose="020B0004020202020204" pitchFamily="34" charset="0"/>
                <a:cs typeface="Aptos" panose="020B0004020202020204" pitchFamily="34" charset="0"/>
              </a:rPr>
              <a:t>SPAAR’s newest courses now include topics on appraisals, digital marketing, inspections, pricing strategies and shoreline real estate.</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rial" panose="020B0604020202020204" pitchFamily="34" charset="0"/>
                <a:ea typeface="Aptos" panose="020B0004020202020204" pitchFamily="34" charset="0"/>
                <a:cs typeface="Aptos" panose="020B0004020202020204" pitchFamily="34" charset="0"/>
              </a:rPr>
              <a:t>The complete On-Demand catalog of available courses can be found at </a:t>
            </a:r>
            <a:r>
              <a:rPr lang="en-US" sz="180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4"/>
              </a:rPr>
              <a:t>spaar.com/on-demand</a:t>
            </a:r>
            <a:r>
              <a:rPr lang="en-US" sz="1800" dirty="0">
                <a:effectLst/>
                <a:latin typeface="Arial" panose="020B0604020202020204" pitchFamily="34" charset="0"/>
                <a:ea typeface="Aptos" panose="020B0004020202020204" pitchFamily="34" charset="0"/>
                <a:cs typeface="Aptos" panose="020B0004020202020204" pitchFamily="34" charset="0"/>
              </a:rPr>
              <a:t>. Click on each individual course title to expand for course details and to register. Or, use the CE-hour filter buttons to search for courses by CE hours.</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84470163"/>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9291" y="1990324"/>
            <a:ext cx="4245416" cy="2831692"/>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28540</TotalTime>
  <Words>581</Words>
  <Application>Microsoft Office PowerPoint</Application>
  <PresentationFormat>On-screen Show (4:3)</PresentationFormat>
  <Paragraphs>41</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Office Theme</vt:lpstr>
      <vt:lpstr>SPAAR introduces its new Q&amp;A feature for members</vt:lpstr>
      <vt:lpstr>SPAAR is hosting a homeownership rally!</vt:lpstr>
      <vt:lpstr>  SPAAR Toastmasters: an open house invitation for May 21!   </vt:lpstr>
      <vt:lpstr>SPAAR members are invited to enjoy in the Coffee with the President visits taking place throughout SPAAR’s service area. The no-agenda coffee outings are a way for members to connect and converse with SPAAR’s 2024 President, Amy Peterson.  The remainder of the dates are as follows:   Anoka at Avant Garden at 215 E Main Street in Anoka from 1pm-3pm on April 24.  Mille Lacs from 9-11am and Sherburne County from 1-3pm on May 2 Washington County from 9-11am on May 15 Chisago County from 9-11am and Isanti County from 1-3pm on May 29 Ramsey County from 9-11am on May 30  Stay tuned to SPAAR’s eNews on Mondays for more information about the exact locations.   Any questions or interest to connect directly with Amy Peterson, feel free to contact her at amy@realtoramy.com.</vt:lpstr>
      <vt:lpstr>SPAAR’s  On-Demand library is growing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356</cp:revision>
  <dcterms:created xsi:type="dcterms:W3CDTF">2021-02-06T20:58:33Z</dcterms:created>
  <dcterms:modified xsi:type="dcterms:W3CDTF">2024-04-18T21:09:09Z</dcterms:modified>
</cp:coreProperties>
</file>