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52" r:id="rId2"/>
    <p:sldId id="448" r:id="rId3"/>
    <p:sldId id="453" r:id="rId4"/>
    <p:sldId id="450" r:id="rId5"/>
    <p:sldId id="337" r:id="rId6"/>
    <p:sldId id="393"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452"/>
            <p14:sldId id="448"/>
            <p14:sldId id="453"/>
            <p14:sldId id="450"/>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6AA"/>
    <a:srgbClr val="CE46B4"/>
    <a:srgbClr val="3399FF"/>
    <a:srgbClr val="67B595"/>
    <a:srgbClr val="C96009"/>
    <a:srgbClr val="FF6600"/>
    <a:srgbClr val="EF2D72"/>
    <a:srgbClr val="D6C80C"/>
    <a:srgbClr val="236735"/>
    <a:srgbClr val="540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2" d="100"/>
          <a:sy n="72" d="100"/>
        </p:scale>
        <p:origin x="135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9/17/2023</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9/17/2023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1</a:t>
            </a:fld>
            <a:endParaRPr lang="en-US"/>
          </a:p>
        </p:txBody>
      </p:sp>
    </p:spTree>
    <p:extLst>
      <p:ext uri="{BB962C8B-B14F-4D97-AF65-F5344CB8AC3E}">
        <p14:creationId xmlns:p14="http://schemas.microsoft.com/office/powerpoint/2010/main" val="1637093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4133888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394564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304151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9/17/2023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spaar.com/volunteers-sought-to-teach-ignite-others-a-financial-literacy-course/"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simonopatz@gmail.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eventbrite.com/e/realtors-charitable-foundation-topgolf-fundraiser-tickets-681738236417?aff=oddtdtcreator"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spaar.com/wp-content/uploads/2023/08/Leadership-SPAAR-Application-2024_fillabl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paar.com/news-statistics/statistic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spaar.com/news-statistics/" TargetMode="External"/><Relationship Id="rId5" Type="http://schemas.openxmlformats.org/officeDocument/2006/relationships/hyperlink" Target="https://spaar.stats.showingtime.com/reports/"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glass windows&#10;&#10;Description automatically generated">
            <a:extLst>
              <a:ext uri="{FF2B5EF4-FFF2-40B4-BE49-F238E27FC236}">
                <a16:creationId xmlns:a16="http://schemas.microsoft.com/office/drawing/2014/main" id="{3C745E95-EF3F-F0A9-248C-A87BDADA299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2895600" y="3847436"/>
            <a:ext cx="6086475" cy="2733675"/>
          </a:xfrm>
          <a:prstGeom prst="rect">
            <a:avLst/>
          </a:prstGeom>
        </p:spPr>
      </p:pic>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81000" y="276889"/>
            <a:ext cx="8229600" cy="713712"/>
          </a:xfrm>
        </p:spPr>
        <p:txBody>
          <a:bodyPr>
            <a:noAutofit/>
          </a:bodyPr>
          <a:lstStyle/>
          <a:p>
            <a:pPr marL="0" marR="0" algn="l">
              <a:spcBef>
                <a:spcPts val="0"/>
              </a:spcBef>
            </a:pPr>
            <a:r>
              <a:rPr lang="en-US" sz="2400" b="1" dirty="0">
                <a:solidFill>
                  <a:srgbClr val="002060"/>
                </a:solidFill>
                <a:effectLst/>
                <a:latin typeface="Calibri" panose="020F0502020204030204" pitchFamily="34" charset="0"/>
                <a:ea typeface="Calibri" panose="020F0502020204030204" pitchFamily="34" charset="0"/>
              </a:rPr>
              <a:t>Invite your clients </a:t>
            </a:r>
            <a:r>
              <a:rPr lang="en-US" sz="2400" b="1">
                <a:solidFill>
                  <a:srgbClr val="002060"/>
                </a:solidFill>
                <a:effectLst/>
                <a:latin typeface="Calibri" panose="020F0502020204030204" pitchFamily="34" charset="0"/>
                <a:ea typeface="Calibri" panose="020F0502020204030204" pitchFamily="34" charset="0"/>
              </a:rPr>
              <a:t>to SPAAR’s Nonprofit </a:t>
            </a:r>
            <a:r>
              <a:rPr lang="en-US" sz="2400" b="1" dirty="0">
                <a:solidFill>
                  <a:srgbClr val="002060"/>
                </a:solidFill>
                <a:effectLst/>
                <a:latin typeface="Calibri" panose="020F0502020204030204" pitchFamily="34" charset="0"/>
                <a:ea typeface="Calibri" panose="020F0502020204030204" pitchFamily="34" charset="0"/>
              </a:rPr>
              <a:t>Fair on September 27</a:t>
            </a:r>
            <a:endParaRPr lang="en-US" sz="24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FABC0C37-19EB-B775-5722-C9EE483648EE}"/>
              </a:ext>
            </a:extLst>
          </p:cNvPr>
          <p:cNvSpPr txBox="1"/>
          <p:nvPr/>
        </p:nvSpPr>
        <p:spPr>
          <a:xfrm>
            <a:off x="381000" y="1066800"/>
            <a:ext cx="8077200" cy="5078313"/>
          </a:xfrm>
          <a:prstGeom prst="rect">
            <a:avLst/>
          </a:prstGeom>
          <a:noFill/>
        </p:spPr>
        <p:txBody>
          <a:bodyPr wrap="square" rtlCol="0">
            <a:spAutoFit/>
          </a:bodyPr>
          <a:lstStyle/>
          <a:p>
            <a:pPr algn="l" fontAlgn="base"/>
            <a:r>
              <a:rPr lang="en-US" dirty="0">
                <a:solidFill>
                  <a:srgbClr val="000000"/>
                </a:solidFill>
                <a:latin typeface="Arial" panose="020B0604020202020204" pitchFamily="34" charset="0"/>
                <a:cs typeface="Arial" panose="020B0604020202020204" pitchFamily="34" charset="0"/>
              </a:rPr>
              <a:t>Mark your calendar to j</a:t>
            </a:r>
            <a:r>
              <a:rPr lang="en-US" b="0" i="0" dirty="0">
                <a:solidFill>
                  <a:srgbClr val="000000"/>
                </a:solidFill>
                <a:effectLst/>
                <a:latin typeface="Arial" panose="020B0604020202020204" pitchFamily="34" charset="0"/>
                <a:cs typeface="Arial" panose="020B0604020202020204" pitchFamily="34" charset="0"/>
              </a:rPr>
              <a:t>oin SPAAR for its first-ever Nonprofit Fair to meet and connect with local housing-related nonprofits.</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0" i="0" dirty="0">
                <a:solidFill>
                  <a:srgbClr val="000000"/>
                </a:solidFill>
                <a:effectLst/>
                <a:latin typeface="Arial" panose="020B0604020202020204" pitchFamily="34" charset="0"/>
                <a:cs typeface="Arial" panose="020B0604020202020204" pitchFamily="34" charset="0"/>
              </a:rPr>
              <a:t>Attendees will learn about the impactful work of each nonprofits as well as the valuable resources and programs they offer for Realtors®, clients and fellow community members.</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dirty="0">
                <a:solidFill>
                  <a:srgbClr val="000000"/>
                </a:solidFill>
                <a:latin typeface="Arial" panose="020B0604020202020204" pitchFamily="34" charset="0"/>
                <a:cs typeface="Arial" panose="020B0604020202020204" pitchFamily="34" charset="0"/>
              </a:rPr>
              <a:t>P</a:t>
            </a:r>
            <a:r>
              <a:rPr lang="en-US" b="0" i="0" dirty="0">
                <a:solidFill>
                  <a:srgbClr val="000000"/>
                </a:solidFill>
                <a:effectLst/>
                <a:latin typeface="Arial" panose="020B0604020202020204" pitchFamily="34" charset="0"/>
                <a:cs typeface="Arial" panose="020B0604020202020204" pitchFamily="34" charset="0"/>
              </a:rPr>
              <a:t>articipating organizations include Dakota County; Minnesota Housing Partnership; Neighborhood Development Alliance; Neighborhood House; Northwest Home Partners; Ramsey County; Second Harvest Heartland; Solid Ground; The Homeownership Center; Twin Cities Habitat for Humanity; Twin Cities YIMBY; and Washington County.</a:t>
            </a:r>
          </a:p>
          <a:p>
            <a:pPr algn="l" fontAlgn="base"/>
            <a:endParaRPr lang="en-US" b="0" i="0" dirty="0">
              <a:solidFill>
                <a:srgbClr val="000000"/>
              </a:solidFill>
              <a:effectLst/>
              <a:latin typeface="Arial" panose="020B0604020202020204" pitchFamily="34" charset="0"/>
              <a:cs typeface="Arial" panose="020B0604020202020204" pitchFamily="34" charset="0"/>
            </a:endParaRPr>
          </a:p>
          <a:p>
            <a:pPr algn="l" fontAlgn="base"/>
            <a:r>
              <a:rPr lang="en-US" b="1" i="0" dirty="0">
                <a:solidFill>
                  <a:srgbClr val="000000"/>
                </a:solidFill>
                <a:effectLst/>
                <a:latin typeface="Arial" panose="020B0604020202020204" pitchFamily="34" charset="0"/>
                <a:cs typeface="Arial" panose="020B0604020202020204" pitchFamily="34" charset="0"/>
              </a:rPr>
              <a:t>SPAAR's Nonprofit Fair will take place on </a:t>
            </a:r>
          </a:p>
          <a:p>
            <a:pPr algn="l" fontAlgn="base"/>
            <a:r>
              <a:rPr lang="en-US" b="1" i="0" dirty="0">
                <a:solidFill>
                  <a:srgbClr val="000000"/>
                </a:solidFill>
                <a:effectLst/>
                <a:latin typeface="Arial" panose="020B0604020202020204" pitchFamily="34" charset="0"/>
                <a:cs typeface="Arial" panose="020B0604020202020204" pitchFamily="34" charset="0"/>
              </a:rPr>
              <a:t>Wednesday, September 27, from 2-4pm </a:t>
            </a:r>
          </a:p>
          <a:p>
            <a:pPr algn="l" fontAlgn="base"/>
            <a:r>
              <a:rPr lang="en-US" b="1" i="0" dirty="0">
                <a:solidFill>
                  <a:srgbClr val="000000"/>
                </a:solidFill>
                <a:effectLst/>
                <a:latin typeface="Arial" panose="020B0604020202020204" pitchFamily="34" charset="0"/>
                <a:cs typeface="Arial" panose="020B0604020202020204" pitchFamily="34" charset="0"/>
              </a:rPr>
              <a:t>at SPAAR (325 Roselawn Avenue East).</a:t>
            </a:r>
          </a:p>
          <a:p>
            <a:pPr algn="l" fontAlgn="base"/>
            <a:endParaRPr lang="en-US" b="1" dirty="0">
              <a:solidFill>
                <a:srgbClr val="000000"/>
              </a:solidFill>
              <a:latin typeface="Arial" panose="020B0604020202020204" pitchFamily="34" charset="0"/>
              <a:cs typeface="Arial" panose="020B0604020202020204" pitchFamily="34" charset="0"/>
            </a:endParaRPr>
          </a:p>
          <a:p>
            <a:pPr algn="l" fontAlgn="base"/>
            <a:r>
              <a:rPr lang="en-US" b="1" i="0" dirty="0">
                <a:solidFill>
                  <a:srgbClr val="000000"/>
                </a:solidFill>
                <a:effectLst/>
                <a:latin typeface="Arial" panose="020B0604020202020204" pitchFamily="34" charset="0"/>
                <a:cs typeface="Arial" panose="020B0604020202020204" pitchFamily="34" charset="0"/>
              </a:rPr>
              <a:t>All are welcome!</a:t>
            </a:r>
          </a:p>
        </p:txBody>
      </p:sp>
    </p:spTree>
    <p:extLst>
      <p:ext uri="{BB962C8B-B14F-4D97-AF65-F5344CB8AC3E}">
        <p14:creationId xmlns:p14="http://schemas.microsoft.com/office/powerpoint/2010/main" val="111732195"/>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hlinkClick r:id="rId3"/>
            <a:extLst>
              <a:ext uri="{FF2B5EF4-FFF2-40B4-BE49-F238E27FC236}">
                <a16:creationId xmlns:a16="http://schemas.microsoft.com/office/drawing/2014/main" id="{FABC0C37-19EB-B775-5722-C9EE483648EE}"/>
              </a:ext>
            </a:extLst>
          </p:cNvPr>
          <p:cNvSpPr txBox="1"/>
          <p:nvPr/>
        </p:nvSpPr>
        <p:spPr>
          <a:xfrm>
            <a:off x="457200" y="1295400"/>
            <a:ext cx="8324846" cy="5410200"/>
          </a:xfrm>
          <a:prstGeom prst="rect">
            <a:avLst/>
          </a:prstGeom>
        </p:spPr>
        <p:txBody>
          <a:bodyPr vert="horz" lIns="91440" tIns="45720" rIns="91440" bIns="45720" rtlCol="0" anchor="ctr">
            <a:normAutofit/>
          </a:bodyPr>
          <a:lstStyle/>
          <a:p>
            <a:pPr indent="-228600">
              <a:lnSpc>
                <a:spcPct val="90000"/>
              </a:lnSpc>
              <a:buFont typeface="Arial" panose="020B0604020202020204" pitchFamily="34" charset="0"/>
              <a:buChar char="•"/>
            </a:pPr>
            <a:endParaRPr lang="en-US" sz="1600" dirty="0">
              <a:effectLst/>
            </a:endParaRPr>
          </a:p>
        </p:txBody>
      </p:sp>
      <p:sp>
        <p:nvSpPr>
          <p:cNvPr id="7" name="Rectangle 1">
            <a:extLst>
              <a:ext uri="{FF2B5EF4-FFF2-40B4-BE49-F238E27FC236}">
                <a16:creationId xmlns:a16="http://schemas.microsoft.com/office/drawing/2014/main" id="{3198266A-090A-1350-1E4D-5807E36DD832}"/>
              </a:ext>
            </a:extLst>
          </p:cNvPr>
          <p:cNvSpPr>
            <a:spLocks noChangeArrowheads="1"/>
          </p:cNvSpPr>
          <p:nvPr/>
        </p:nvSpPr>
        <p:spPr bwMode="auto">
          <a:xfrm>
            <a:off x="457200" y="3365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14CCA9CB-62A3-1B15-D63D-D3ECAF23546F}"/>
              </a:ext>
            </a:extLst>
          </p:cNvPr>
          <p:cNvPicPr>
            <a:picLocks noChangeAspect="1"/>
          </p:cNvPicPr>
          <p:nvPr/>
        </p:nvPicPr>
        <p:blipFill>
          <a:blip r:embed="rId4"/>
          <a:stretch>
            <a:fillRect/>
          </a:stretch>
        </p:blipFill>
        <p:spPr>
          <a:xfrm>
            <a:off x="4819646" y="377353"/>
            <a:ext cx="3962400" cy="5976293"/>
          </a:xfrm>
          <a:prstGeom prst="rect">
            <a:avLst/>
          </a:prstGeom>
        </p:spPr>
      </p:pic>
      <p:sp>
        <p:nvSpPr>
          <p:cNvPr id="11" name="TextBox 10">
            <a:extLst>
              <a:ext uri="{FF2B5EF4-FFF2-40B4-BE49-F238E27FC236}">
                <a16:creationId xmlns:a16="http://schemas.microsoft.com/office/drawing/2014/main" id="{7E010C13-C4C2-7B67-FBCE-211FB32F239D}"/>
              </a:ext>
            </a:extLst>
          </p:cNvPr>
          <p:cNvSpPr txBox="1"/>
          <p:nvPr/>
        </p:nvSpPr>
        <p:spPr>
          <a:xfrm>
            <a:off x="361954" y="455210"/>
            <a:ext cx="3962400" cy="5697457"/>
          </a:xfrm>
          <a:prstGeom prst="rect">
            <a:avLst/>
          </a:prstGeom>
          <a:noFill/>
        </p:spPr>
        <p:txBody>
          <a:bodyPr wrap="square">
            <a:spAutoFit/>
          </a:bodyPr>
          <a:lstStyle/>
          <a:p>
            <a:pPr marL="0" marR="0">
              <a:lnSpc>
                <a:spcPct val="105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SPAAR’s Fall Book Club </a:t>
            </a:r>
            <a:r>
              <a:rPr lang="en-US" sz="2000" b="1" dirty="0">
                <a:latin typeface="Arial" panose="020B0604020202020204" pitchFamily="34" charset="0"/>
                <a:ea typeface="Calibri" panose="020F0502020204030204" pitchFamily="34" charset="0"/>
                <a:cs typeface="Arial" panose="020B0604020202020204" pitchFamily="34" charset="0"/>
              </a:rPr>
              <a:t>starts in October</a:t>
            </a: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endParaRPr lang="en-US" sz="2000" b="1" dirty="0">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Starting on Thursday, October </a:t>
            </a:r>
            <a:r>
              <a:rPr lang="en-US" sz="1600" dirty="0">
                <a:latin typeface="Arial" panose="020B0604020202020204" pitchFamily="34" charset="0"/>
                <a:ea typeface="Calibri" panose="020F0502020204030204" pitchFamily="34" charset="0"/>
                <a:cs typeface="Arial" panose="020B0604020202020204" pitchFamily="34" charset="0"/>
              </a:rPr>
              <a:t>5,</a:t>
            </a:r>
            <a:r>
              <a:rPr lang="en-US" sz="1600" dirty="0">
                <a:effectLst/>
                <a:latin typeface="Arial" panose="020B0604020202020204" pitchFamily="34" charset="0"/>
                <a:ea typeface="Calibri" panose="020F0502020204030204" pitchFamily="34" charset="0"/>
                <a:cs typeface="Arial" panose="020B0604020202020204" pitchFamily="34" charset="0"/>
              </a:rPr>
              <a:t> at 8am via Zoom, and every Thursday </a:t>
            </a:r>
            <a:r>
              <a:rPr lang="en-US" sz="1600" dirty="0">
                <a:latin typeface="Arial" panose="020B0604020202020204" pitchFamily="34" charset="0"/>
                <a:ea typeface="Calibri" panose="020F0502020204030204" pitchFamily="34" charset="0"/>
                <a:cs typeface="Arial" panose="020B0604020202020204" pitchFamily="34" charset="0"/>
              </a:rPr>
              <a:t>through</a:t>
            </a:r>
            <a:r>
              <a:rPr lang="en-US" sz="1600" dirty="0">
                <a:effectLst/>
                <a:latin typeface="Arial" panose="020B0604020202020204" pitchFamily="34" charset="0"/>
                <a:ea typeface="Calibri" panose="020F0502020204030204" pitchFamily="34" charset="0"/>
                <a:cs typeface="Arial" panose="020B0604020202020204" pitchFamily="34" charset="0"/>
              </a:rPr>
              <a:t> October, </a:t>
            </a:r>
            <a:r>
              <a:rPr lang="en-US" sz="1600" dirty="0">
                <a:latin typeface="Arial" panose="020B0604020202020204" pitchFamily="34" charset="0"/>
                <a:ea typeface="Calibri" panose="020F0502020204030204" pitchFamily="34" charset="0"/>
                <a:cs typeface="Arial" panose="020B0604020202020204" pitchFamily="34" charset="0"/>
              </a:rPr>
              <a:t>SPAAR will host its virtual book club</a:t>
            </a:r>
            <a:r>
              <a:rPr lang="en-US" sz="1600" dirty="0">
                <a:effectLst/>
                <a:latin typeface="Arial" panose="020B0604020202020204" pitchFamily="34" charset="0"/>
                <a:ea typeface="Calibri" panose="020F0502020204030204" pitchFamily="34" charset="0"/>
                <a:cs typeface="Arial" panose="020B0604020202020204" pitchFamily="34" charset="0"/>
              </a:rPr>
              <a:t> to discuss </a:t>
            </a:r>
            <a:r>
              <a:rPr lang="en-US" sz="1600" i="1" dirty="0">
                <a:effectLst/>
                <a:latin typeface="Arial" panose="020B0604020202020204" pitchFamily="34" charset="0"/>
                <a:ea typeface="Calibri" panose="020F0502020204030204" pitchFamily="34" charset="0"/>
                <a:cs typeface="Arial" panose="020B0604020202020204" pitchFamily="34" charset="0"/>
              </a:rPr>
              <a:t>Golden Gates: Fighting for Housing in America</a:t>
            </a: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5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r>
              <a:rPr lang="en-US" sz="1600" i="1" dirty="0">
                <a:effectLst/>
                <a:latin typeface="Arial" panose="020B0604020202020204" pitchFamily="34" charset="0"/>
                <a:ea typeface="Calibri" panose="020F0502020204030204" pitchFamily="34" charset="0"/>
                <a:cs typeface="Arial" panose="020B0604020202020204" pitchFamily="34" charset="0"/>
              </a:rPr>
              <a:t>New York Times </a:t>
            </a:r>
            <a:r>
              <a:rPr lang="en-US" sz="1600" dirty="0">
                <a:effectLst/>
                <a:latin typeface="Arial" panose="020B0604020202020204" pitchFamily="34" charset="0"/>
                <a:ea typeface="Calibri" panose="020F0502020204030204" pitchFamily="34" charset="0"/>
                <a:cs typeface="Arial" panose="020B0604020202020204" pitchFamily="34" charset="0"/>
              </a:rPr>
              <a:t>journalist Conor Dougherty chronicles America's housing crisis from its West Coast epicenter, peeling back the decades of history and economic forces </a:t>
            </a:r>
            <a:r>
              <a:rPr lang="en-US" sz="1600" dirty="0">
                <a:latin typeface="Arial" panose="020B0604020202020204" pitchFamily="34" charset="0"/>
                <a:ea typeface="Calibri" panose="020F0502020204030204" pitchFamily="34" charset="0"/>
                <a:cs typeface="Arial" panose="020B0604020202020204" pitchFamily="34" charset="0"/>
              </a:rPr>
              <a:t>to where things are today</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0" marR="0">
              <a:lnSpc>
                <a:spcPct val="10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To participate, contact SPAAR Government Affairs Director Simon Opatz at </a:t>
            </a:r>
            <a:r>
              <a:rPr lang="en-US" sz="1600" u="sng" dirty="0">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simonopatz@gmail.com</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0" marR="0">
              <a:lnSpc>
                <a:spcPct val="105000"/>
              </a:lnSpc>
              <a:spcBef>
                <a:spcPts val="0"/>
              </a:spcBef>
              <a:spcAft>
                <a:spcPts val="0"/>
              </a:spcAft>
            </a:pPr>
            <a:endParaRPr lang="en-US" sz="1600" dirty="0">
              <a:latin typeface="Arial" panose="020B0604020202020204" pitchFamily="34" charset="0"/>
              <a:ea typeface="Calibri" panose="020F0502020204030204" pitchFamily="34" charset="0"/>
              <a:cs typeface="Arial" panose="020B0604020202020204" pitchFamily="34" charset="0"/>
            </a:endParaRPr>
          </a:p>
          <a:p>
            <a:pPr marL="0" marR="0">
              <a:lnSpc>
                <a:spcPct val="105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1405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60759" y="970351"/>
            <a:ext cx="2468166" cy="2287588"/>
          </a:xfrm>
        </p:spPr>
        <p:txBody>
          <a:bodyPr vert="horz" lIns="91440" tIns="45720" rIns="91440" bIns="45720" rtlCol="0" anchor="ctr">
            <a:normAutofit fontScale="90000"/>
          </a:bodyPr>
          <a:lstStyle/>
          <a:p>
            <a:pPr marL="0" marR="0" algn="l">
              <a:lnSpc>
                <a:spcPct val="90000"/>
              </a:lnSpc>
            </a:pPr>
            <a:r>
              <a:rPr lang="en-US" sz="2400" b="1" dirty="0">
                <a:solidFill>
                  <a:schemeClr val="tx2">
                    <a:lumMod val="50000"/>
                  </a:schemeClr>
                </a:solidFill>
                <a:latin typeface="Arial" panose="020B0604020202020204" pitchFamily="34" charset="0"/>
                <a:cs typeface="Arial" panose="020B0604020202020204" pitchFamily="34" charset="0"/>
              </a:rPr>
              <a:t>Take a swing for a great cause! </a:t>
            </a:r>
            <a:br>
              <a:rPr lang="en-US" sz="2400" b="1" dirty="0">
                <a:solidFill>
                  <a:schemeClr val="tx2">
                    <a:lumMod val="50000"/>
                  </a:schemeClr>
                </a:solidFill>
                <a:latin typeface="Arial" panose="020B0604020202020204" pitchFamily="34" charset="0"/>
                <a:cs typeface="Arial" panose="020B0604020202020204" pitchFamily="34" charset="0"/>
              </a:rPr>
            </a:br>
            <a:br>
              <a:rPr lang="en-US" sz="2400" b="1" dirty="0">
                <a:solidFill>
                  <a:schemeClr val="tx2">
                    <a:lumMod val="50000"/>
                  </a:schemeClr>
                </a:solidFill>
                <a:latin typeface="Arial" panose="020B0604020202020204" pitchFamily="34" charset="0"/>
                <a:cs typeface="Arial" panose="020B0604020202020204" pitchFamily="34" charset="0"/>
              </a:rPr>
            </a:br>
            <a:r>
              <a:rPr lang="en-US" sz="2400" b="1" dirty="0">
                <a:solidFill>
                  <a:schemeClr val="tx2">
                    <a:lumMod val="50000"/>
                  </a:schemeClr>
                </a:solidFill>
                <a:latin typeface="Arial" panose="020B0604020202020204" pitchFamily="34" charset="0"/>
                <a:cs typeface="Arial" panose="020B0604020202020204" pitchFamily="34" charset="0"/>
              </a:rPr>
              <a:t>Support REALTORS® Charitable Foundation at Topgolf on October 24</a:t>
            </a:r>
            <a:br>
              <a:rPr lang="en-US" sz="1900" b="1" dirty="0">
                <a:effectLst/>
              </a:rPr>
            </a:br>
            <a:br>
              <a:rPr lang="en-US" sz="1900" b="1" dirty="0">
                <a:effectLst/>
              </a:rPr>
            </a:br>
            <a:endParaRPr lang="en-US" sz="1900" b="1" dirty="0">
              <a:effectLst/>
            </a:endParaRPr>
          </a:p>
        </p:txBody>
      </p:sp>
      <p:pic>
        <p:nvPicPr>
          <p:cNvPr id="9" name="Picture 8">
            <a:extLst>
              <a:ext uri="{FF2B5EF4-FFF2-40B4-BE49-F238E27FC236}">
                <a16:creationId xmlns:a16="http://schemas.microsoft.com/office/drawing/2014/main" id="{16706EA5-EF64-5E2F-10F5-01E31071F645}"/>
              </a:ext>
            </a:extLst>
          </p:cNvPr>
          <p:cNvPicPr>
            <a:picLocks noChangeAspect="1"/>
          </p:cNvPicPr>
          <p:nvPr/>
        </p:nvPicPr>
        <p:blipFill rotWithShape="1">
          <a:blip r:embed="rId3">
            <a:extLst>
              <a:ext uri="{28A0092B-C50C-407E-A947-70E740481C1C}">
                <a14:useLocalDpi xmlns:a14="http://schemas.microsoft.com/office/drawing/2010/main" val="0"/>
              </a:ext>
            </a:extLst>
          </a:blip>
          <a:srcRect l="9894" t="15258" b="15258"/>
          <a:stretch/>
        </p:blipFill>
        <p:spPr>
          <a:xfrm>
            <a:off x="4254903" y="4278472"/>
            <a:ext cx="4523830" cy="2279721"/>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pic>
        <p:nvPicPr>
          <p:cNvPr id="4" name="Picture 3">
            <a:extLst>
              <a:ext uri="{FF2B5EF4-FFF2-40B4-BE49-F238E27FC236}">
                <a16:creationId xmlns:a16="http://schemas.microsoft.com/office/drawing/2014/main" id="{E8E38177-EB85-9231-E6D0-87B177ABCB25}"/>
              </a:ext>
            </a:extLst>
          </p:cNvPr>
          <p:cNvPicPr>
            <a:picLocks noChangeAspect="1"/>
          </p:cNvPicPr>
          <p:nvPr/>
        </p:nvPicPr>
        <p:blipFill>
          <a:blip r:embed="rId4" cstate="print">
            <a:extLst>
              <a:ext uri="{28A0092B-C50C-407E-A947-70E740481C1C}">
                <a14:useLocalDpi xmlns:a14="http://schemas.microsoft.com/office/drawing/2010/main" val="0"/>
              </a:ext>
            </a:extLst>
          </a:blip>
          <a:srcRect t="12230" b="12230"/>
          <a:stretch/>
        </p:blipFill>
        <p:spPr>
          <a:xfrm>
            <a:off x="360759" y="3844212"/>
            <a:ext cx="3982474" cy="200691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5" name="TextBox 4">
            <a:extLst>
              <a:ext uri="{FF2B5EF4-FFF2-40B4-BE49-F238E27FC236}">
                <a16:creationId xmlns:a16="http://schemas.microsoft.com/office/drawing/2014/main" id="{48810322-5928-7557-07C7-609E97817C72}"/>
              </a:ext>
            </a:extLst>
          </p:cNvPr>
          <p:cNvSpPr txBox="1"/>
          <p:nvPr/>
        </p:nvSpPr>
        <p:spPr>
          <a:xfrm>
            <a:off x="3048000" y="350948"/>
            <a:ext cx="5943600" cy="3493264"/>
          </a:xfrm>
          <a:prstGeom prst="rect">
            <a:avLst/>
          </a:prstGeom>
          <a:noFill/>
        </p:spPr>
        <p:txBody>
          <a:bodyPr wrap="square" rtlCol="0">
            <a:spAutoFit/>
          </a:bodyPr>
          <a:lstStyle/>
          <a:p>
            <a:pPr algn="l" fontAlgn="base"/>
            <a:r>
              <a:rPr lang="en-US" sz="1700" b="0" i="0" dirty="0">
                <a:solidFill>
                  <a:srgbClr val="000000"/>
                </a:solidFill>
                <a:effectLst/>
                <a:latin typeface="Arial" panose="020B0604020202020204" pitchFamily="34" charset="0"/>
                <a:cs typeface="Arial" panose="020B0604020202020204" pitchFamily="34" charset="0"/>
              </a:rPr>
              <a:t>The REALTORS® Charitable Foundation is hosting its Topgolf fundraising event for its second year. All SPAAR members are welcome to participate as golfers or caddies (spectators). </a:t>
            </a:r>
          </a:p>
          <a:p>
            <a:pPr algn="l" fontAlgn="base"/>
            <a:endParaRPr lang="en-US" sz="1700" dirty="0">
              <a:solidFill>
                <a:srgbClr val="000000"/>
              </a:solidFill>
              <a:latin typeface="Arial" panose="020B0604020202020204" pitchFamily="34" charset="0"/>
              <a:cs typeface="Arial" panose="020B0604020202020204" pitchFamily="34" charset="0"/>
            </a:endParaRPr>
          </a:p>
          <a:p>
            <a:pPr algn="l" fontAlgn="base"/>
            <a:r>
              <a:rPr lang="en-US" sz="1700" b="0" i="0" dirty="0">
                <a:solidFill>
                  <a:srgbClr val="000000"/>
                </a:solidFill>
                <a:effectLst/>
                <a:latin typeface="Arial" panose="020B0604020202020204" pitchFamily="34" charset="0"/>
                <a:cs typeface="Arial" panose="020B0604020202020204" pitchFamily="34" charset="0"/>
              </a:rPr>
              <a:t>Come to play, socialize, support the Foundation and enjoy an afternoon of refreshments. </a:t>
            </a:r>
            <a:r>
              <a:rPr lang="en-US" sz="1700" b="0" i="0" dirty="0">
                <a:solidFill>
                  <a:srgbClr val="000000"/>
                </a:solidFill>
                <a:effectLst/>
                <a:latin typeface="Arial" panose="020B0604020202020204" pitchFamily="34" charset="0"/>
                <a:cs typeface="Arial" panose="020B0604020202020204" pitchFamily="34" charset="0"/>
                <a:hlinkClick r:id="rId5"/>
              </a:rPr>
              <a:t>Get your tickets here for the Topgolf fundraiser</a:t>
            </a:r>
            <a:r>
              <a:rPr lang="en-US" sz="1700" b="0" i="0" dirty="0">
                <a:solidFill>
                  <a:srgbClr val="000000"/>
                </a:solidFill>
                <a:effectLst/>
                <a:latin typeface="Arial" panose="020B0604020202020204" pitchFamily="34" charset="0"/>
                <a:cs typeface="Arial" panose="020B0604020202020204" pitchFamily="34" charset="0"/>
              </a:rPr>
              <a:t>.</a:t>
            </a:r>
          </a:p>
          <a:p>
            <a:pPr algn="l" fontAlgn="base"/>
            <a:endParaRPr lang="en-US" sz="1700" b="0" i="0" dirty="0">
              <a:solidFill>
                <a:srgbClr val="000000"/>
              </a:solidFill>
              <a:effectLst/>
              <a:latin typeface="Arial" panose="020B0604020202020204" pitchFamily="34" charset="0"/>
              <a:cs typeface="Arial" panose="020B0604020202020204" pitchFamily="34" charset="0"/>
            </a:endParaRPr>
          </a:p>
          <a:p>
            <a:pPr algn="l" fontAlgn="base"/>
            <a:r>
              <a:rPr lang="en-US" sz="1700" b="0" i="0" dirty="0">
                <a:solidFill>
                  <a:srgbClr val="000000"/>
                </a:solidFill>
                <a:effectLst/>
                <a:latin typeface="Arial" panose="020B0604020202020204" pitchFamily="34" charset="0"/>
                <a:cs typeface="Arial" panose="020B0604020202020204" pitchFamily="34" charset="0"/>
              </a:rPr>
              <a:t>For some added fun, attendees are encouraged to show some spirit and dress to impress in your best Halloween Costume! Prizes will be awarded for Best Team, Worst Team and Best Costume.</a:t>
            </a:r>
          </a:p>
        </p:txBody>
      </p:sp>
    </p:spTree>
    <p:extLst>
      <p:ext uri="{BB962C8B-B14F-4D97-AF65-F5344CB8AC3E}">
        <p14:creationId xmlns:p14="http://schemas.microsoft.com/office/powerpoint/2010/main" val="1681835739"/>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marL="0" marR="0" algn="l">
              <a:lnSpc>
                <a:spcPct val="90000"/>
              </a:lnSpc>
            </a:pPr>
            <a:r>
              <a:rPr lang="en-US" sz="2400" b="1" dirty="0">
                <a:latin typeface="Arial" panose="020B0604020202020204" pitchFamily="34" charset="0"/>
                <a:cs typeface="Arial" panose="020B0604020202020204" pitchFamily="34" charset="0"/>
              </a:rPr>
              <a:t>Leadership SPAAR application process now open for its 2024 program.</a:t>
            </a:r>
            <a:endParaRPr lang="en-US" sz="2400" dirty="0">
              <a:effectLst/>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AC5215A-F423-1D29-ED4F-30A33F411968}"/>
              </a:ext>
            </a:extLst>
          </p:cNvPr>
          <p:cNvPicPr>
            <a:picLocks noChangeAspect="1"/>
          </p:cNvPicPr>
          <p:nvPr/>
        </p:nvPicPr>
        <p:blipFill rotWithShape="1">
          <a:blip r:embed="rId3">
            <a:extLst>
              <a:ext uri="{28A0092B-C50C-407E-A947-70E740481C1C}">
                <a14:useLocalDpi xmlns:a14="http://schemas.microsoft.com/office/drawing/2010/main" val="0"/>
              </a:ext>
            </a:extLst>
          </a:blip>
          <a:srcRect l="9031" r="9030" b="-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702D28E4-76D4-CC6C-B4E4-63830C33C4F9}"/>
              </a:ext>
            </a:extLst>
          </p:cNvPr>
          <p:cNvSpPr txBox="1"/>
          <p:nvPr/>
        </p:nvSpPr>
        <p:spPr>
          <a:xfrm>
            <a:off x="3169181" y="3962400"/>
            <a:ext cx="5614060" cy="2452687"/>
          </a:xfrm>
          <a:prstGeom prst="rect">
            <a:avLst/>
          </a:prstGeom>
        </p:spPr>
        <p:txBody>
          <a:bodyPr vert="horz" lIns="91440" tIns="45720" rIns="91440" bIns="45720" rtlCol="0" anchor="ctr">
            <a:noAutofit/>
          </a:bodyPr>
          <a:lstStyle/>
          <a:p>
            <a:pPr fontAlgn="base"/>
            <a:r>
              <a:rPr lang="en-US" b="1" i="1" dirty="0">
                <a:latin typeface="Arial" panose="020B0604020202020204" pitchFamily="34" charset="0"/>
                <a:cs typeface="Arial" panose="020B0604020202020204" pitchFamily="34" charset="0"/>
              </a:rPr>
              <a:t>Leadership SPAAR</a:t>
            </a:r>
            <a:r>
              <a:rPr lang="en-US" dirty="0">
                <a:latin typeface="Arial" panose="020B0604020202020204" pitchFamily="34" charset="0"/>
                <a:cs typeface="Arial" panose="020B0604020202020204" pitchFamily="34" charset="0"/>
              </a:rPr>
              <a:t> is designed to empower emerging Realtor® leaders and guide them in maximizing their leadership potential. The year-long commitment provides participants the opportunity to gain insights and experience in advocacy, community engagement, media training and business etiquette, to name a few of the program’s many opportunities.</a:t>
            </a:r>
          </a:p>
          <a:p>
            <a:pPr fontAlgn="base"/>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4"/>
              </a:rPr>
              <a:t>Interested SPAAR members should apply here</a:t>
            </a:r>
            <a:r>
              <a:rPr lang="en-US" dirty="0">
                <a:latin typeface="Arial" panose="020B0604020202020204" pitchFamily="34" charset="0"/>
                <a:cs typeface="Arial" panose="020B0604020202020204" pitchFamily="34" charset="0"/>
              </a:rPr>
              <a:t>. The deadline to apply for 2024 Leadership SPAAR program is November 3, 2023.</a:t>
            </a:r>
            <a:endParaRPr lang="en-US" b="0" i="0" dirty="0">
              <a:effectLst/>
            </a:endParaRPr>
          </a:p>
        </p:txBody>
      </p:sp>
      <p:sp>
        <p:nvSpPr>
          <p:cNvPr id="3" name="TextBox 2">
            <a:extLst>
              <a:ext uri="{FF2B5EF4-FFF2-40B4-BE49-F238E27FC236}">
                <a16:creationId xmlns:a16="http://schemas.microsoft.com/office/drawing/2014/main" id="{FABC0C37-19EB-B775-5722-C9EE483648EE}"/>
              </a:ext>
            </a:extLst>
          </p:cNvPr>
          <p:cNvSpPr txBox="1"/>
          <p:nvPr/>
        </p:nvSpPr>
        <p:spPr>
          <a:xfrm>
            <a:off x="256760" y="1266824"/>
            <a:ext cx="8430040" cy="4489451"/>
          </a:xfrm>
          <a:prstGeom prst="rect">
            <a:avLst/>
          </a:prstGeom>
        </p:spPr>
        <p:txBody>
          <a:bodyPr vert="horz" lIns="91440" tIns="45720" rIns="91440" bIns="45720" rtlCol="0" anchor="ctr">
            <a:normAutofit/>
          </a:bodyPr>
          <a:lstStyle/>
          <a:p>
            <a:pPr marL="0" marR="0">
              <a:lnSpc>
                <a:spcPts val="1260"/>
              </a:lnSpc>
              <a:spcBef>
                <a:spcPts val="0"/>
              </a:spcBef>
              <a:spcAft>
                <a:spcPts val="1200"/>
              </a:spcAft>
            </a:pP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166712"/>
      </p:ext>
    </p:extLst>
  </p:cSld>
  <p:clrMapOvr>
    <a:masterClrMapping/>
  </p:clrMapOvr>
  <mc:AlternateContent xmlns:mc="http://schemas.openxmlformats.org/markup-compatibility/2006" xmlns:p14="http://schemas.microsoft.com/office/powerpoint/2010/main">
    <mc:Choice Requires="p14">
      <p:transition spd="slow" p14:dur="2000" advTm="25336"/>
    </mc:Choice>
    <mc:Fallback xmlns="">
      <p:transition spd="slow" advTm="253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2"/>
          <a:stretch>
            <a:fillRect/>
          </a:stretch>
        </p:blipFill>
        <p:spPr>
          <a:xfrm>
            <a:off x="725089" y="344590"/>
            <a:ext cx="7693819" cy="1347333"/>
          </a:xfrm>
          <a:prstGeom prst="rect">
            <a:avLst/>
          </a:prstGeom>
        </p:spPr>
      </p:pic>
      <p:pic>
        <p:nvPicPr>
          <p:cNvPr id="5" name="Picture 4">
            <a:hlinkClick r:id="rId3"/>
            <a:extLst>
              <a:ext uri="{FF2B5EF4-FFF2-40B4-BE49-F238E27FC236}">
                <a16:creationId xmlns:a16="http://schemas.microsoft.com/office/drawing/2014/main" id="{034373EE-7854-4EA5-A86E-2E876BAEBB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899" y="1828800"/>
            <a:ext cx="8458202" cy="3200400"/>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1142997" y="5562600"/>
            <a:ext cx="6858000" cy="707886"/>
          </a:xfrm>
          <a:prstGeom prst="rect">
            <a:avLst/>
          </a:prstGeom>
          <a:noFill/>
        </p:spPr>
        <p:txBody>
          <a:bodyPr wrap="square" rtlCol="0">
            <a:spAutoFit/>
          </a:bodyPr>
          <a:lstStyle/>
          <a:p>
            <a:pPr algn="ctr"/>
            <a:r>
              <a:rPr lang="en-US" sz="2000" dirty="0">
                <a:hlinkClick r:id="rId5"/>
              </a:rPr>
              <a:t>Click here to see the latest Twin Cities housing statistics </a:t>
            </a:r>
            <a:endParaRPr lang="en-US" sz="2000" dirty="0"/>
          </a:p>
          <a:p>
            <a:pPr algn="ctr"/>
            <a:r>
              <a:rPr lang="en-US" sz="2000" dirty="0"/>
              <a:t>(also available on SPAAR’s website under </a:t>
            </a:r>
            <a:r>
              <a:rPr lang="en-US" sz="2000" dirty="0">
                <a:hlinkClick r:id="rId6"/>
              </a:rPr>
              <a:t>News &amp; Statistics</a:t>
            </a:r>
            <a:r>
              <a:rPr lang="en-US" sz="2000" dirty="0"/>
              <a:t>).</a:t>
            </a:r>
          </a:p>
        </p:txBody>
      </p:sp>
    </p:spTree>
    <p:extLst>
      <p:ext uri="{BB962C8B-B14F-4D97-AF65-F5344CB8AC3E}">
        <p14:creationId xmlns:p14="http://schemas.microsoft.com/office/powerpoint/2010/main" val="292912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p>
          <a:p>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a:solidFill>
                  <a:schemeClr val="tx2">
                    <a:lumMod val="75000"/>
                  </a:schemeClr>
                </a:solidFill>
              </a:rPr>
              <a:t>Education </a:t>
            </a:r>
            <a:r>
              <a:rPr lang="en-US" sz="2800">
                <a:solidFill>
                  <a:schemeClr val="tx2">
                    <a:lumMod val="75000"/>
                  </a:schemeClr>
                </a:solidFill>
              </a:rPr>
              <a:t>updates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303076" y="711631"/>
            <a:ext cx="3632202" cy="2043113"/>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27493</TotalTime>
  <Words>508</Words>
  <Application>Microsoft Office PowerPoint</Application>
  <PresentationFormat>On-screen Show (4:3)</PresentationFormat>
  <Paragraphs>43</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Invite your clients to SPAAR’s Nonprofit Fair on September 27</vt:lpstr>
      <vt:lpstr>PowerPoint Presentation</vt:lpstr>
      <vt:lpstr>Take a swing for a great cause!   Support REALTORS® Charitable Foundation at Topgolf on October 24  </vt:lpstr>
      <vt:lpstr>Leadership SPAAR application process now open for its 2024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320</cp:revision>
  <dcterms:created xsi:type="dcterms:W3CDTF">2021-02-06T20:58:33Z</dcterms:created>
  <dcterms:modified xsi:type="dcterms:W3CDTF">2023-09-17T20:38:15Z</dcterms:modified>
</cp:coreProperties>
</file>