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3" r:id="rId2"/>
    <p:sldId id="441" r:id="rId3"/>
    <p:sldId id="444" r:id="rId4"/>
    <p:sldId id="442" r:id="rId5"/>
    <p:sldId id="443" r:id="rId6"/>
    <p:sldId id="337" r:id="rId7"/>
    <p:sldId id="39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82D1FB-4806-4E28-B463-2060B92DF0E4}">
          <p14:sldIdLst>
            <p14:sldId id="333"/>
            <p14:sldId id="441"/>
            <p14:sldId id="444"/>
            <p14:sldId id="442"/>
            <p14:sldId id="443"/>
            <p14:sldId id="337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Kovacich" initials="JK" lastIdx="1" clrIdx="0">
    <p:extLst>
      <p:ext uri="{19B8F6BF-5375-455C-9EA6-DF929625EA0E}">
        <p15:presenceInfo xmlns:p15="http://schemas.microsoft.com/office/powerpoint/2012/main" userId="S::jkovacich@spaar.com::682405fb-931d-4e4c-9748-6b771dd9a6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7B595"/>
    <a:srgbClr val="C96009"/>
    <a:srgbClr val="FF6600"/>
    <a:srgbClr val="EF2D72"/>
    <a:srgbClr val="0616AA"/>
    <a:srgbClr val="D6C80C"/>
    <a:srgbClr val="236735"/>
    <a:srgbClr val="5407C5"/>
    <a:srgbClr val="CE4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3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46A81-1E36-4424-BE3E-F05AB64FF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843AC-704B-473D-A22E-9729CFEA1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B4B78E-CBF4-420B-8308-937B4C7FC13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BBCD9-2C64-48FF-A439-143F321BF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5BAD1-870D-47CB-8C86-1A1522B9D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3D826C-D097-4D0D-8960-8EC91948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341417-6D06-744B-B3DC-B539B444BCF3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A58E9-FFC9-1A41-B3DF-2C226A6B4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2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AF53-7B83-46DB-8F5F-794DBB8EDE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spaar.com/professional-development/calenda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www.eventbrite.com%2Fe%2Fmetroclt-learn-mix-mingle-for-realtors-tickets-559623417707&amp;data=05%7C01%7Cjkovacich%40spaar.com%7C05d0b0cb8198436203b908db1e444d9b%7Ca0056907f506449298f8b99c8ad8333e%7C0%7C0%7C638137050941547400%7CUnknown%7CTWFpbGZsb3d8eyJWIjoiMC4wLjAwMDAiLCJQIjoiV2luMzIiLCJBTiI6Ik1haWwiLCJXVCI6Mn0%3D%7C3000%7C%7C%7C&amp;sdata=FPnDQhKCNj4Sz2R%2BJNRCxtDe0WxTI8sjyme2pTq%2BpqQ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paarportal.ramcoams.net/Meetings/Registration/MeetingDetails.aspx?mid=4c7e8a60-d7b9-ed11-9c98-00155d0079c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paar.com/2023-fair-housing-coloring-contes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paar.com/2024-nar-committee-applications-are-now-open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ar.com/news-statistics/statistic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aar.com/news-statistics/" TargetMode="External"/><Relationship Id="rId5" Type="http://schemas.openxmlformats.org/officeDocument/2006/relationships/hyperlink" Target="https://spaar.stats.showingtime.com/reports/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spaar.com/" TargetMode="External"/><Relationship Id="rId4" Type="http://schemas.openxmlformats.org/officeDocument/2006/relationships/hyperlink" Target="mailto:spaar@spaa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5B2C4E-A104-4370-8B89-A1FB83A1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7200"/>
            <a:ext cx="7772400" cy="236220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3F1EF-BDDF-4BEB-9727-0D1B7040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58172"/>
            <a:ext cx="8862218" cy="1818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35859-0E19-4152-A7AC-CC5C604E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3498"/>
            <a:ext cx="1755800" cy="96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13D602-AD55-4DC4-ABE6-538290B654F0}"/>
              </a:ext>
            </a:extLst>
          </p:cNvPr>
          <p:cNvSpPr txBox="1"/>
          <p:nvPr/>
        </p:nvSpPr>
        <p:spPr>
          <a:xfrm>
            <a:off x="341313" y="3003102"/>
            <a:ext cx="8534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march 2023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lvl="0"/>
            <a:endParaRPr lang="en-US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en-US" sz="800" b="1" dirty="0">
              <a:solidFill>
                <a:srgbClr val="F37121"/>
              </a:solidFill>
            </a:endParaRPr>
          </a:p>
          <a:p>
            <a:pPr lvl="0"/>
            <a:r>
              <a:rPr lang="en-US" sz="2400" b="1" dirty="0">
                <a:solidFill>
                  <a:srgbClr val="002060"/>
                </a:solidFill>
                <a:hlinkClick r:id="rId4"/>
              </a:rPr>
              <a:t>Check out SPAAR’s calendar </a:t>
            </a:r>
            <a:r>
              <a:rPr lang="en-US" sz="2400" b="1" dirty="0">
                <a:solidFill>
                  <a:srgbClr val="002060"/>
                </a:solidFill>
              </a:rPr>
              <a:t>to learn more about the education opportunities available as well as upcoming events.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682EF-05C0-4115-A2F6-90CD5A17D1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06467"/>
            <a:ext cx="8709818" cy="8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2227-A262-7585-BBB3-C17F03C2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366242" cy="853913"/>
          </a:xfrm>
        </p:spPr>
        <p:txBody>
          <a:bodyPr>
            <a:normAutofit/>
          </a:bodyPr>
          <a:lstStyle/>
          <a:p>
            <a:pPr algn="l"/>
            <a:r>
              <a:rPr lang="en-US" sz="2200" b="1" i="0" dirty="0" err="1">
                <a:solidFill>
                  <a:srgbClr val="14274F"/>
                </a:solidFill>
                <a:effectLst/>
                <a:latin typeface="Arial" panose="020B0604020202020204" pitchFamily="34" charset="0"/>
              </a:rPr>
              <a:t>MetroCLT</a:t>
            </a:r>
            <a:r>
              <a:rPr lang="en-US" sz="2200" b="1" i="0" dirty="0">
                <a:solidFill>
                  <a:srgbClr val="14274F"/>
                </a:solidFill>
                <a:effectLst/>
                <a:latin typeface="Arial" panose="020B0604020202020204" pitchFamily="34" charset="0"/>
              </a:rPr>
              <a:t> invites Realtors® to learn, mix and mingle event</a:t>
            </a:r>
            <a:endParaRPr lang="en-US" sz="2200" b="1" i="0" dirty="0">
              <a:solidFill>
                <a:srgbClr val="717A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B26D0-79E6-3D23-0A77-29F6EF46B1A8}"/>
              </a:ext>
            </a:extLst>
          </p:cNvPr>
          <p:cNvSpPr txBox="1"/>
          <p:nvPr/>
        </p:nvSpPr>
        <p:spPr>
          <a:xfrm>
            <a:off x="538645" y="1328425"/>
            <a:ext cx="806671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SPAAR members are invited to join leaders of metro-based community land trusts for a learning and networking opportunity on Tuesday, March 28, from 3:30-5:30pm at Habitat for Humanity. </a:t>
            </a:r>
            <a:endParaRPr lang="en-US" sz="21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1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event will feature a short presentation about the basics of the land trust model and the important role Realtors®</a:t>
            </a:r>
            <a:r>
              <a:rPr lang="en-US" sz="2100" b="1" i="0" dirty="0">
                <a:solidFill>
                  <a:srgbClr val="717A8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play in matching low to moderate income individuals and families to homeownership. Following the presentation, there will be a chance to network and answer any questions. Beer, wine and light refreshments will be provided.</a:t>
            </a:r>
            <a:endParaRPr lang="en-US" sz="21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en-US" sz="2000" b="0" i="0" dirty="0">
                <a:solidFill>
                  <a:srgbClr val="403F42"/>
                </a:solidFill>
                <a:effectLst/>
                <a:latin typeface="Arial" panose="020B0604020202020204" pitchFamily="34" charset="0"/>
              </a:rPr>
            </a:br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000" b="1" i="0" u="sng" dirty="0">
                <a:solidFill>
                  <a:srgbClr val="2B94AB"/>
                </a:solidFill>
                <a:effectLst/>
                <a:latin typeface="Arial" panose="020B0604020202020204" pitchFamily="34" charset="0"/>
                <a:hlinkClick r:id="rId3"/>
              </a:rPr>
              <a:t>REGISTER HERE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attend the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MetroCLT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event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.</a:t>
            </a:r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4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0F728B-B9B8-F8CB-EB91-5E9B38381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466" y="1202154"/>
            <a:ext cx="8685414" cy="488554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62227-A262-7585-BBB3-C17F03C2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348241"/>
            <a:ext cx="8366242" cy="85391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14274F"/>
                </a:solidFill>
                <a:latin typeface="Arial" panose="020B0604020202020204" pitchFamily="34" charset="0"/>
              </a:rPr>
              <a:t>SPAAR Social Mixer tour stop: Blaine on April 6</a:t>
            </a:r>
            <a:endParaRPr lang="en-US" sz="2400" b="1" dirty="0">
              <a:solidFill>
                <a:srgbClr val="717A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DCBE4-0063-8260-91AE-203008587800}"/>
              </a:ext>
            </a:extLst>
          </p:cNvPr>
          <p:cNvSpPr txBox="1"/>
          <p:nvPr/>
        </p:nvSpPr>
        <p:spPr>
          <a:xfrm>
            <a:off x="2915501" y="6147053"/>
            <a:ext cx="302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Learn more and register 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7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4806CA2-E284-9DC3-C053-252C39D32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62251"/>
            <a:ext cx="4191000" cy="2895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62227-A262-7585-BBB3-C17F03C2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0" y="348241"/>
            <a:ext cx="8366242" cy="85391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14274F"/>
                </a:solidFill>
                <a:effectLst/>
                <a:latin typeface="Arial" panose="020B0604020202020204" pitchFamily="34" charset="0"/>
              </a:rPr>
              <a:t>Extra! Extra! The Fair Housing coloring contest is back!</a:t>
            </a:r>
            <a:endParaRPr lang="en-US" sz="2400" b="1" dirty="0">
              <a:solidFill>
                <a:srgbClr val="717A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C0C37-19EB-B775-5722-C9EE483648EE}"/>
              </a:ext>
            </a:extLst>
          </p:cNvPr>
          <p:cNvSpPr txBox="1"/>
          <p:nvPr/>
        </p:nvSpPr>
        <p:spPr>
          <a:xfrm>
            <a:off x="247120" y="1202154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2023 Fair Housing coloring contest is now open! Thi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s is a great way to connect with clients of all ages, and everyone who enters is eligible to win a $25 gift card, as winners are selected from four different age categories.</a:t>
            </a:r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US" b="1" dirty="0">
                <a:solidFill>
                  <a:srgbClr val="3399FF"/>
                </a:solidFill>
                <a:latin typeface="Montserrat" panose="00000500000000000000" pitchFamily="2" charset="0"/>
                <a:hlinkClick r:id="rId4"/>
              </a:rPr>
              <a:t>Please read the contest rules here 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and share with anyone who might like to participate. </a:t>
            </a: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This contest is a great way to learn about Fair Housing and the importance of equal housing opportunities for everyone.</a:t>
            </a: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The coloring contest is open through April 11. Physical coloring pages are also available at SPAAR.</a:t>
            </a: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</a:rPr>
              <a:t>Questions? Email spaar@spaar.com.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4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2227-A262-7585-BBB3-C17F03C2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32" y="441294"/>
            <a:ext cx="6687080" cy="853913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14274F"/>
                </a:solidFill>
                <a:effectLst/>
                <a:latin typeface="Arial" panose="020B0604020202020204" pitchFamily="34" charset="0"/>
              </a:rPr>
              <a:t>2024 NAR Committee applications are now open</a:t>
            </a:r>
            <a:endParaRPr lang="en-US" sz="2200" b="1" dirty="0">
              <a:solidFill>
                <a:srgbClr val="717A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965840F-B6D1-8DEE-7B70-FE201508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595438"/>
            <a:ext cx="1428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E3C2EC-B7D7-5CE3-A325-6122227C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29" y="4130706"/>
            <a:ext cx="19972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3F4B155-1C64-D53F-8F1C-0FB911D9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595438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12434B-8F1C-8104-5C96-55EC8DF9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595438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F8FBAE-E17A-6EE9-4A8E-C5157EF69ACC}"/>
              </a:ext>
            </a:extLst>
          </p:cNvPr>
          <p:cNvSpPr txBox="1"/>
          <p:nvPr/>
        </p:nvSpPr>
        <p:spPr>
          <a:xfrm>
            <a:off x="457200" y="1397675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Apply now to be on a 2024 National Association of REALTORS® (NAR) committee and be at the helm of shaping NAR's destiny. Applications are now open through Monday, May 15.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﻿</a:t>
            </a:r>
            <a:r>
              <a:rPr lang="en-US" sz="2000" b="1" i="0" u="none" strike="noStrike" dirty="0">
                <a:solidFill>
                  <a:srgbClr val="2B94AB"/>
                </a:solidFill>
                <a:effectLst/>
                <a:latin typeface="Arial" panose="020B0604020202020204" pitchFamily="34" charset="0"/>
                <a:hlinkClick r:id="rId5"/>
              </a:rPr>
              <a:t>Click here to learn more about the 2024 NAR committees and how to apply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553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21094-991D-4300-AA0F-9F23126B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9" y="344590"/>
            <a:ext cx="7693819" cy="1347333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34373EE-7854-4EA5-A86E-2E876BAEB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99" y="1828800"/>
            <a:ext cx="8458202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D340A-0E8A-4E64-A0E6-1D19F67B2EEF}"/>
              </a:ext>
            </a:extLst>
          </p:cNvPr>
          <p:cNvSpPr txBox="1"/>
          <p:nvPr/>
        </p:nvSpPr>
        <p:spPr>
          <a:xfrm>
            <a:off x="1142997" y="5562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Click here to see the latest Twin Cities housing statistics </a:t>
            </a:r>
            <a:endParaRPr lang="en-US" sz="2000" dirty="0"/>
          </a:p>
          <a:p>
            <a:pPr algn="ctr"/>
            <a:r>
              <a:rPr lang="en-US" sz="2000" dirty="0"/>
              <a:t>(also available on SPAAR’s website under </a:t>
            </a:r>
            <a:r>
              <a:rPr lang="en-US" sz="2000" dirty="0">
                <a:hlinkClick r:id="rId6"/>
              </a:rPr>
              <a:t>News &amp; Statistics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2912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F0C6DF-5678-4107-B09C-B078E4DFD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2" y="1143002"/>
            <a:ext cx="3200399" cy="1828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0152F-5892-4444-ADF2-F5BD10762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3" y="4141008"/>
            <a:ext cx="3200677" cy="1623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575EC-A12C-46DF-879D-AA8905801A90}"/>
              </a:ext>
            </a:extLst>
          </p:cNvPr>
          <p:cNvSpPr txBox="1"/>
          <p:nvPr/>
        </p:nvSpPr>
        <p:spPr>
          <a:xfrm>
            <a:off x="228600" y="271150"/>
            <a:ext cx="5159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Are you receiving SPAAR’s weekly newsletters? 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If not, email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spaar@spaar.com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 be sure you’re receiving </a:t>
            </a: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eNews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on Mondays and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Education &amp; Events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on Thursdays.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/>
              <a:t>Keep up to date on SPAAR information and events at </a:t>
            </a:r>
            <a:r>
              <a:rPr lang="en-US" sz="2800" dirty="0">
                <a:hlinkClick r:id="rId5"/>
              </a:rPr>
              <a:t>www.spaar.com </a:t>
            </a:r>
            <a:r>
              <a:rPr lang="en-US" sz="2800" dirty="0"/>
              <a:t>and on social media: Facebook, Instagram, Twitter and LinkedIn.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8E5CB-AAC6-463B-AAAA-138239794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3" y="685800"/>
            <a:ext cx="32003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24940</TotalTime>
  <Words>416</Words>
  <Application>Microsoft Office PowerPoint</Application>
  <PresentationFormat>On-screen Show (4:3)</PresentationFormat>
  <Paragraphs>40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Montserrat</vt:lpstr>
      <vt:lpstr>Office Theme</vt:lpstr>
      <vt:lpstr>PowerPoint Presentation</vt:lpstr>
      <vt:lpstr>MetroCLT invites Realtors® to learn, mix and mingle event</vt:lpstr>
      <vt:lpstr>SPAAR Social Mixer tour stop: Blaine on April 6</vt:lpstr>
      <vt:lpstr>Extra! Extra! The Fair Housing coloring contest is back!</vt:lpstr>
      <vt:lpstr>2024 NAR Committee applications are now open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Kovacich</dc:creator>
  <cp:lastModifiedBy>Jennifer Kovacich</cp:lastModifiedBy>
  <cp:revision>268</cp:revision>
  <dcterms:created xsi:type="dcterms:W3CDTF">2021-02-06T20:58:33Z</dcterms:created>
  <dcterms:modified xsi:type="dcterms:W3CDTF">2023-03-09T02:43:40Z</dcterms:modified>
</cp:coreProperties>
</file>