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33" r:id="rId2"/>
    <p:sldId id="437" r:id="rId3"/>
    <p:sldId id="438" r:id="rId4"/>
    <p:sldId id="439" r:id="rId5"/>
    <p:sldId id="337" r:id="rId6"/>
    <p:sldId id="393"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2D1FB-4806-4E28-B463-2060B92DF0E4}">
          <p14:sldIdLst>
            <p14:sldId id="333"/>
            <p14:sldId id="437"/>
            <p14:sldId id="438"/>
            <p14:sldId id="439"/>
            <p14:sldId id="337"/>
            <p14:sldId id="3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ovacich" initials="JK" lastIdx="1" clrIdx="0">
    <p:extLst>
      <p:ext uri="{19B8F6BF-5375-455C-9EA6-DF929625EA0E}">
        <p15:presenceInfo xmlns:p15="http://schemas.microsoft.com/office/powerpoint/2012/main" userId="S::jkovacich@spaar.com::682405fb-931d-4e4c-9748-6b771dd9a6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B595"/>
    <a:srgbClr val="C96009"/>
    <a:srgbClr val="FF6600"/>
    <a:srgbClr val="EF2D72"/>
    <a:srgbClr val="0616AA"/>
    <a:srgbClr val="D6C80C"/>
    <a:srgbClr val="236735"/>
    <a:srgbClr val="5407C5"/>
    <a:srgbClr val="CE46B4"/>
    <a:srgbClr val="BB41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9AA1B-9E07-4F56-A812-AFC8E8C63E03}" v="6" dt="2022-11-27T20:20:23.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3" autoAdjust="0"/>
  </p:normalViewPr>
  <p:slideViewPr>
    <p:cSldViewPr>
      <p:cViewPr varScale="1">
        <p:scale>
          <a:sx n="72" d="100"/>
          <a:sy n="72" d="100"/>
        </p:scale>
        <p:origin x="624" y="6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46A81-1E36-4424-BE3E-F05AB64FF5C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89A843AC-704B-473D-A22E-9729CFEA100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8B4B78E-CBF4-420B-8308-937B4C7FC134}" type="datetimeFigureOut">
              <a:rPr lang="en-US" smtClean="0"/>
              <a:t>11/24/2022</a:t>
            </a:fld>
            <a:endParaRPr lang="en-US"/>
          </a:p>
        </p:txBody>
      </p:sp>
      <p:sp>
        <p:nvSpPr>
          <p:cNvPr id="4" name="Footer Placeholder 3">
            <a:extLst>
              <a:ext uri="{FF2B5EF4-FFF2-40B4-BE49-F238E27FC236}">
                <a16:creationId xmlns:a16="http://schemas.microsoft.com/office/drawing/2014/main" id="{47DBBCD9-2C64-48FF-A439-143F321BF1E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A55BAD1-870D-47CB-8C86-1A1522B9D4A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83D826C-D097-4D0D-8960-8EC91948FE15}" type="slidenum">
              <a:rPr lang="en-US" smtClean="0"/>
              <a:t>‹#›</a:t>
            </a:fld>
            <a:endParaRPr lang="en-US"/>
          </a:p>
        </p:txBody>
      </p:sp>
    </p:spTree>
    <p:extLst>
      <p:ext uri="{BB962C8B-B14F-4D97-AF65-F5344CB8AC3E}">
        <p14:creationId xmlns:p14="http://schemas.microsoft.com/office/powerpoint/2010/main" val="2639847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0341417-6D06-744B-B3DC-B539B444BCF3}" type="datetimeFigureOut">
              <a:rPr lang="en-US" smtClean="0"/>
              <a:t>11/24/2022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AA58E9-FFC9-1A41-B3DF-2C226A6B461C}" type="slidenum">
              <a:rPr lang="en-US" smtClean="0"/>
              <a:t>‹#›</a:t>
            </a:fld>
            <a:endParaRPr lang="en-US"/>
          </a:p>
        </p:txBody>
      </p:sp>
    </p:spTree>
    <p:extLst>
      <p:ext uri="{BB962C8B-B14F-4D97-AF65-F5344CB8AC3E}">
        <p14:creationId xmlns:p14="http://schemas.microsoft.com/office/powerpoint/2010/main" val="134999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2</a:t>
            </a:fld>
            <a:endParaRPr lang="en-US"/>
          </a:p>
        </p:txBody>
      </p:sp>
    </p:spTree>
    <p:extLst>
      <p:ext uri="{BB962C8B-B14F-4D97-AF65-F5344CB8AC3E}">
        <p14:creationId xmlns:p14="http://schemas.microsoft.com/office/powerpoint/2010/main" val="2201971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3</a:t>
            </a:fld>
            <a:endParaRPr lang="en-US"/>
          </a:p>
        </p:txBody>
      </p:sp>
    </p:spTree>
    <p:extLst>
      <p:ext uri="{BB962C8B-B14F-4D97-AF65-F5344CB8AC3E}">
        <p14:creationId xmlns:p14="http://schemas.microsoft.com/office/powerpoint/2010/main" val="74909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AA58E9-FFC9-1A41-B3DF-2C226A6B461C}" type="slidenum">
              <a:rPr lang="en-US" smtClean="0"/>
              <a:t>4</a:t>
            </a:fld>
            <a:endParaRPr lang="en-US"/>
          </a:p>
        </p:txBody>
      </p:sp>
    </p:spTree>
    <p:extLst>
      <p:ext uri="{BB962C8B-B14F-4D97-AF65-F5344CB8AC3E}">
        <p14:creationId xmlns:p14="http://schemas.microsoft.com/office/powerpoint/2010/main" val="88731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1AF53-7B83-46DB-8F5F-794DBB8EDE21}" type="datetimeFigureOut">
              <a:rPr lang="en-US" smtClean="0"/>
              <a:pPr/>
              <a:t>11/24/2022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486AF0-7238-43B6-8204-CB6DAE071F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1AF53-7B83-46DB-8F5F-794DBB8EDE21}" type="datetimeFigureOut">
              <a:rPr lang="en-US" smtClean="0"/>
              <a:pPr/>
              <a:t>11/24/2022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86AF0-7238-43B6-8204-CB6DAE071F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spaar.com/professional-development/calenda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arget.com/gift-registry/gift-giver?registryId=e222c530-40f8-11ed-baae-5d938867ee63&amp;type=CHARITY"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jmckinley@spaar.co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spaar.com/news-statistics/statistics/" TargetMode="Externa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spaar.com/news-statistics/" TargetMode="External"/><Relationship Id="rId5" Type="http://schemas.openxmlformats.org/officeDocument/2006/relationships/hyperlink" Target="https://spaar.stats.showingtime.com/reports/"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s://spaar.com/" TargetMode="External"/><Relationship Id="rId4" Type="http://schemas.openxmlformats.org/officeDocument/2006/relationships/hyperlink" Target="mailto:spaar@spaa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45B2C4E-A104-4370-8B89-A1FB83A15E6D}"/>
              </a:ext>
            </a:extLst>
          </p:cNvPr>
          <p:cNvSpPr>
            <a:spLocks noGrp="1"/>
          </p:cNvSpPr>
          <p:nvPr>
            <p:ph type="body" idx="1"/>
          </p:nvPr>
        </p:nvSpPr>
        <p:spPr>
          <a:xfrm>
            <a:off x="722313" y="457200"/>
            <a:ext cx="7772400" cy="2362200"/>
          </a:xfrm>
        </p:spPr>
        <p:txBody>
          <a:bodyPr>
            <a:normAutofit/>
          </a:bodyPr>
          <a:lstStyle/>
          <a:p>
            <a:br>
              <a:rPr lang="en-US" dirty="0">
                <a:solidFill>
                  <a:srgbClr val="000000"/>
                </a:solidFill>
              </a:rPr>
            </a:br>
            <a:endParaRPr lang="en-US" dirty="0"/>
          </a:p>
        </p:txBody>
      </p:sp>
      <p:pic>
        <p:nvPicPr>
          <p:cNvPr id="2" name="Picture 1">
            <a:extLst>
              <a:ext uri="{FF2B5EF4-FFF2-40B4-BE49-F238E27FC236}">
                <a16:creationId xmlns:a16="http://schemas.microsoft.com/office/drawing/2014/main" id="{8813F1EF-BDDF-4BEB-9727-0D1B70400166}"/>
              </a:ext>
            </a:extLst>
          </p:cNvPr>
          <p:cNvPicPr>
            <a:picLocks noChangeAspect="1"/>
          </p:cNvPicPr>
          <p:nvPr/>
        </p:nvPicPr>
        <p:blipFill>
          <a:blip r:embed="rId2"/>
          <a:stretch>
            <a:fillRect/>
          </a:stretch>
        </p:blipFill>
        <p:spPr>
          <a:xfrm>
            <a:off x="152400" y="758172"/>
            <a:ext cx="8862218" cy="1818062"/>
          </a:xfrm>
          <a:prstGeom prst="rect">
            <a:avLst/>
          </a:prstGeom>
        </p:spPr>
      </p:pic>
      <p:pic>
        <p:nvPicPr>
          <p:cNvPr id="3" name="Picture 2">
            <a:extLst>
              <a:ext uri="{FF2B5EF4-FFF2-40B4-BE49-F238E27FC236}">
                <a16:creationId xmlns:a16="http://schemas.microsoft.com/office/drawing/2014/main" id="{0C435859-0E19-4152-A7AC-CC5C604EE9C9}"/>
              </a:ext>
            </a:extLst>
          </p:cNvPr>
          <p:cNvPicPr>
            <a:picLocks noChangeAspect="1"/>
          </p:cNvPicPr>
          <p:nvPr/>
        </p:nvPicPr>
        <p:blipFill>
          <a:blip r:embed="rId3"/>
          <a:stretch>
            <a:fillRect/>
          </a:stretch>
        </p:blipFill>
        <p:spPr>
          <a:xfrm>
            <a:off x="1066800" y="273498"/>
            <a:ext cx="1755800" cy="969348"/>
          </a:xfrm>
          <a:prstGeom prst="rect">
            <a:avLst/>
          </a:prstGeom>
        </p:spPr>
      </p:pic>
      <p:sp>
        <p:nvSpPr>
          <p:cNvPr id="5" name="TextBox 4">
            <a:extLst>
              <a:ext uri="{FF2B5EF4-FFF2-40B4-BE49-F238E27FC236}">
                <a16:creationId xmlns:a16="http://schemas.microsoft.com/office/drawing/2014/main" id="{6A13D602-AD55-4DC4-ABE6-538290B654F0}"/>
              </a:ext>
            </a:extLst>
          </p:cNvPr>
          <p:cNvSpPr txBox="1"/>
          <p:nvPr/>
        </p:nvSpPr>
        <p:spPr>
          <a:xfrm>
            <a:off x="341313" y="3003102"/>
            <a:ext cx="8534400" cy="1723549"/>
          </a:xfrm>
          <a:prstGeom prst="rect">
            <a:avLst/>
          </a:prstGeom>
          <a:noFill/>
        </p:spPr>
        <p:txBody>
          <a:bodyPr wrap="square" rtlCol="0">
            <a:spAutoFit/>
          </a:bodyPr>
          <a:lstStyle/>
          <a:p>
            <a:pPr algn="ctr"/>
            <a:r>
              <a:rPr lang="en-US" sz="4000" b="1" dirty="0" err="1">
                <a:solidFill>
                  <a:srgbClr val="C96009"/>
                </a:solidFill>
                <a:latin typeface="Algerian" panose="04020705040A02060702" pitchFamily="82" charset="0"/>
              </a:rPr>
              <a:t>NOVEMber</a:t>
            </a:r>
            <a:r>
              <a:rPr lang="en-US" sz="4000" b="1" dirty="0">
                <a:solidFill>
                  <a:srgbClr val="C96009"/>
                </a:solidFill>
                <a:latin typeface="Algerian" panose="04020705040A02060702" pitchFamily="82" charset="0"/>
              </a:rPr>
              <a:t> 2022</a:t>
            </a:r>
            <a:endParaRPr lang="en-US" sz="2800" b="1" dirty="0">
              <a:solidFill>
                <a:srgbClr val="C96009"/>
              </a:solidFill>
              <a:latin typeface="Algerian" panose="04020705040A02060702" pitchFamily="82" charset="0"/>
            </a:endParaRPr>
          </a:p>
          <a:p>
            <a:pPr lvl="0"/>
            <a:endParaRPr lang="en-US" sz="1000" b="1" dirty="0">
              <a:solidFill>
                <a:schemeClr val="accent5">
                  <a:lumMod val="50000"/>
                </a:schemeClr>
              </a:solidFill>
            </a:endParaRPr>
          </a:p>
          <a:p>
            <a:pPr lvl="0"/>
            <a:endParaRPr lang="en-US" sz="800" b="1" dirty="0">
              <a:solidFill>
                <a:srgbClr val="F37121"/>
              </a:solidFill>
            </a:endParaRPr>
          </a:p>
          <a:p>
            <a:pPr lvl="0"/>
            <a:r>
              <a:rPr lang="en-US" sz="2400" b="1" dirty="0">
                <a:solidFill>
                  <a:srgbClr val="002060"/>
                </a:solidFill>
                <a:hlinkClick r:id="rId4"/>
              </a:rPr>
              <a:t>Check out SPAAR’s calendar </a:t>
            </a:r>
            <a:r>
              <a:rPr lang="en-US" sz="2400" b="1" dirty="0">
                <a:solidFill>
                  <a:srgbClr val="002060"/>
                </a:solidFill>
              </a:rPr>
              <a:t>to learn more about the education opportunities available as well as upcoming events.</a:t>
            </a:r>
          </a:p>
        </p:txBody>
      </p:sp>
      <p:pic>
        <p:nvPicPr>
          <p:cNvPr id="7" name="Picture 6">
            <a:extLst>
              <a:ext uri="{FF2B5EF4-FFF2-40B4-BE49-F238E27FC236}">
                <a16:creationId xmlns:a16="http://schemas.microsoft.com/office/drawing/2014/main" id="{851682EF-05C0-4115-A2F6-90CD5A17D1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606467"/>
            <a:ext cx="8709818" cy="830675"/>
          </a:xfrm>
          <a:prstGeom prst="rect">
            <a:avLst/>
          </a:prstGeom>
        </p:spPr>
      </p:pic>
    </p:spTree>
    <p:extLst>
      <p:ext uri="{BB962C8B-B14F-4D97-AF65-F5344CB8AC3E}">
        <p14:creationId xmlns:p14="http://schemas.microsoft.com/office/powerpoint/2010/main" val="413206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31377" y="247089"/>
            <a:ext cx="8281246" cy="853913"/>
          </a:xfrm>
        </p:spPr>
        <p:txBody>
          <a:bodyPr>
            <a:normAutofit/>
          </a:bodyPr>
          <a:lstStyle/>
          <a:p>
            <a:pPr algn="l"/>
            <a:r>
              <a:rPr lang="en-US" sz="2400" b="1" dirty="0">
                <a:solidFill>
                  <a:schemeClr val="accent1">
                    <a:lumMod val="50000"/>
                  </a:schemeClr>
                </a:solidFill>
                <a:latin typeface="Arial" panose="020B0604020202020204" pitchFamily="34" charset="0"/>
                <a:cs typeface="Arial" panose="020B0604020202020204" pitchFamily="34" charset="0"/>
              </a:rPr>
              <a:t>Congratulations to recent SPAAR Heroes!</a:t>
            </a:r>
          </a:p>
        </p:txBody>
      </p:sp>
      <p:sp>
        <p:nvSpPr>
          <p:cNvPr id="17" name="TextBox 16">
            <a:hlinkClick r:id="rId3"/>
            <a:extLst>
              <a:ext uri="{FF2B5EF4-FFF2-40B4-BE49-F238E27FC236}">
                <a16:creationId xmlns:a16="http://schemas.microsoft.com/office/drawing/2014/main" id="{CC84B6CA-8EE5-A255-AD2E-391CD621A073}"/>
              </a:ext>
            </a:extLst>
          </p:cNvPr>
          <p:cNvSpPr txBox="1"/>
          <p:nvPr/>
        </p:nvSpPr>
        <p:spPr>
          <a:xfrm>
            <a:off x="431377" y="991137"/>
            <a:ext cx="7987323" cy="1754326"/>
          </a:xfrm>
          <a:prstGeom prst="rect">
            <a:avLst/>
          </a:prstGeom>
          <a:noFill/>
        </p:spPr>
        <p:txBody>
          <a:bodyPr wrap="square" rtlCol="0">
            <a:spAutoFit/>
          </a:bodyPr>
          <a:lstStyle/>
          <a:p>
            <a:pPr algn="l"/>
            <a:r>
              <a:rPr lang="en-US" b="0" i="0" dirty="0">
                <a:solidFill>
                  <a:srgbClr val="000000"/>
                </a:solidFill>
                <a:effectLst/>
                <a:latin typeface="Arial" panose="020B0604020202020204" pitchFamily="34" charset="0"/>
                <a:cs typeface="Arial" panose="020B0604020202020204" pitchFamily="34" charset="0"/>
              </a:rPr>
              <a:t>Congratulations to the newest SPAAR Heroes: Tom Bullington and Karen Stang for the volunteerism they bring to their respective communities!</a:t>
            </a:r>
          </a:p>
          <a:p>
            <a:pPr algn="l"/>
            <a:endParaRPr lang="en-US" dirty="0">
              <a:solidFill>
                <a:srgbClr val="000000"/>
              </a:solidFill>
              <a:latin typeface="Arial" panose="020B0604020202020204" pitchFamily="34" charset="0"/>
              <a:cs typeface="Arial" panose="020B0604020202020204" pitchFamily="34" charset="0"/>
            </a:endParaRPr>
          </a:p>
          <a:p>
            <a:pPr algn="l"/>
            <a:r>
              <a:rPr lang="en-US" b="0" i="0" dirty="0">
                <a:solidFill>
                  <a:srgbClr val="000000"/>
                </a:solidFill>
                <a:effectLst/>
                <a:latin typeface="Arial" panose="020B0604020202020204" pitchFamily="34" charset="0"/>
                <a:cs typeface="Arial" panose="020B0604020202020204" pitchFamily="34" charset="0"/>
              </a:rPr>
              <a:t>SPAAR Hero was created to recognize a SPAAR member or member team for their community involvement and to shine a light on the many good things Realtors® are doing in the community every day.</a:t>
            </a:r>
            <a:endParaRPr lang="en-US" b="0" i="0" dirty="0">
              <a:solidFill>
                <a:srgbClr val="403F42"/>
              </a:solidFill>
              <a:effectLst/>
              <a:latin typeface="Arial" panose="020B0604020202020204" pitchFamily="34" charset="0"/>
              <a:cs typeface="Arial" panose="020B0604020202020204" pitchFamily="34" charset="0"/>
            </a:endParaRPr>
          </a:p>
        </p:txBody>
      </p:sp>
      <p:pic>
        <p:nvPicPr>
          <p:cNvPr id="6" name="Picture 5" descr="A person wearing glasses and a suit&#10;&#10;Description automatically generated with medium confidence">
            <a:extLst>
              <a:ext uri="{FF2B5EF4-FFF2-40B4-BE49-F238E27FC236}">
                <a16:creationId xmlns:a16="http://schemas.microsoft.com/office/drawing/2014/main" id="{E37DBD38-876A-FF3C-DEEB-1BEABCFF55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3106047"/>
            <a:ext cx="2312294" cy="3218553"/>
          </a:xfrm>
          <a:prstGeom prst="rect">
            <a:avLst/>
          </a:prstGeom>
        </p:spPr>
      </p:pic>
      <p:pic>
        <p:nvPicPr>
          <p:cNvPr id="9" name="Picture 8" descr="A person smiling for the camera&#10;&#10;Description automatically generated with low confidence">
            <a:extLst>
              <a:ext uri="{FF2B5EF4-FFF2-40B4-BE49-F238E27FC236}">
                <a16:creationId xmlns:a16="http://schemas.microsoft.com/office/drawing/2014/main" id="{3155A917-29F6-7FA2-3CA0-27B5F7A901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8400" y="3106047"/>
            <a:ext cx="2336821" cy="3218553"/>
          </a:xfrm>
          <a:prstGeom prst="rect">
            <a:avLst/>
          </a:prstGeom>
        </p:spPr>
      </p:pic>
      <p:sp>
        <p:nvSpPr>
          <p:cNvPr id="4" name="TextBox 3">
            <a:extLst>
              <a:ext uri="{FF2B5EF4-FFF2-40B4-BE49-F238E27FC236}">
                <a16:creationId xmlns:a16="http://schemas.microsoft.com/office/drawing/2014/main" id="{C875016A-1896-06C7-3BEE-4D33125D8E68}"/>
              </a:ext>
            </a:extLst>
          </p:cNvPr>
          <p:cNvSpPr txBox="1"/>
          <p:nvPr/>
        </p:nvSpPr>
        <p:spPr>
          <a:xfrm>
            <a:off x="3276600" y="3106047"/>
            <a:ext cx="2667000" cy="2308324"/>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SPAAR is always seeking SPAAR Hero nominations.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Email Joe at </a:t>
            </a:r>
            <a:r>
              <a:rPr lang="en-US" dirty="0">
                <a:latin typeface="Arial" panose="020B0604020202020204" pitchFamily="34" charset="0"/>
                <a:cs typeface="Arial" panose="020B0604020202020204" pitchFamily="34" charset="0"/>
                <a:hlinkClick r:id="rId6"/>
              </a:rPr>
              <a:t>jmckinley@spaar.com</a:t>
            </a:r>
            <a:r>
              <a:rPr lang="en-US" dirty="0">
                <a:latin typeface="Arial" panose="020B0604020202020204" pitchFamily="34" charset="0"/>
                <a:cs typeface="Arial" panose="020B0604020202020204" pitchFamily="34" charset="0"/>
              </a:rPr>
              <a:t> to nominate a future SPAAR Hero.</a:t>
            </a:r>
          </a:p>
        </p:txBody>
      </p:sp>
    </p:spTree>
    <p:extLst>
      <p:ext uri="{BB962C8B-B14F-4D97-AF65-F5344CB8AC3E}">
        <p14:creationId xmlns:p14="http://schemas.microsoft.com/office/powerpoint/2010/main" val="343950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31376" y="313845"/>
            <a:ext cx="8366242" cy="853913"/>
          </a:xfrm>
        </p:spPr>
        <p:txBody>
          <a:bodyPr>
            <a:normAutofit/>
          </a:bodyPr>
          <a:lstStyle/>
          <a:p>
            <a:pPr algn="l"/>
            <a:r>
              <a:rPr lang="en-US" sz="2400" b="1" dirty="0">
                <a:solidFill>
                  <a:schemeClr val="accent1">
                    <a:lumMod val="50000"/>
                  </a:schemeClr>
                </a:solidFill>
                <a:latin typeface="Arial" panose="020B0604020202020204" pitchFamily="34" charset="0"/>
                <a:cs typeface="Arial" panose="020B0604020202020204" pitchFamily="34" charset="0"/>
              </a:rPr>
              <a:t>#ThanksGivingBack – on a great roll!</a:t>
            </a:r>
          </a:p>
        </p:txBody>
      </p:sp>
      <p:sp>
        <p:nvSpPr>
          <p:cNvPr id="17" name="TextBox 16">
            <a:extLst>
              <a:ext uri="{FF2B5EF4-FFF2-40B4-BE49-F238E27FC236}">
                <a16:creationId xmlns:a16="http://schemas.microsoft.com/office/drawing/2014/main" id="{CC84B6CA-8EE5-A255-AD2E-391CD621A073}"/>
              </a:ext>
            </a:extLst>
          </p:cNvPr>
          <p:cNvSpPr txBox="1"/>
          <p:nvPr/>
        </p:nvSpPr>
        <p:spPr>
          <a:xfrm>
            <a:off x="4267200" y="1221938"/>
            <a:ext cx="4562070" cy="4801314"/>
          </a:xfrm>
          <a:prstGeom prst="rect">
            <a:avLst/>
          </a:prstGeom>
          <a:noFill/>
        </p:spPr>
        <p:txBody>
          <a:bodyPr wrap="square" rtlCol="0">
            <a:spAutoFit/>
          </a:bodyPr>
          <a:lstStyle/>
          <a:p>
            <a:pPr algn="l"/>
            <a:r>
              <a:rPr lang="en-US" b="0" i="0" dirty="0">
                <a:solidFill>
                  <a:srgbClr val="000000"/>
                </a:solidFill>
                <a:effectLst/>
                <a:latin typeface="Arial" panose="020B0604020202020204" pitchFamily="34" charset="0"/>
              </a:rPr>
              <a:t>When SPAAR Realtors® and Affiliates were asked to help fill a need to get toilet paper to dozens of food shelves, the challenge was on, and it's going strong! The TP throne in SPAAR's lobby is growing every day as the toilet paper collection continues through November.</a:t>
            </a:r>
            <a:endParaRPr lang="en-US" b="0" i="0" dirty="0">
              <a:solidFill>
                <a:srgbClr val="403F42"/>
              </a:solidFill>
              <a:effectLst/>
              <a:latin typeface="Arial" panose="020B0604020202020204" pitchFamily="34" charset="0"/>
            </a:endParaRPr>
          </a:p>
          <a:p>
            <a:pPr algn="l"/>
            <a:endParaRPr lang="en-US" b="0" i="0" dirty="0">
              <a:solidFill>
                <a:srgbClr val="403F42"/>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SPAAR is on a roll for this year's #ThanksGivingBack to collect 8,100 rolls of toilet paper, one roll for every SPAAR member, to be donated to food shelves within SPAAR's 12-county service area.</a:t>
            </a:r>
            <a:endParaRPr lang="en-US" b="0" i="0" dirty="0">
              <a:solidFill>
                <a:srgbClr val="403F42"/>
              </a:solidFill>
              <a:effectLst/>
              <a:latin typeface="Arial" panose="020B0604020202020204" pitchFamily="34" charset="0"/>
            </a:endParaRPr>
          </a:p>
          <a:p>
            <a:pPr algn="l"/>
            <a:endParaRPr lang="en-US" b="0" i="0" dirty="0">
              <a:solidFill>
                <a:srgbClr val="403F42"/>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Donations are still welcome through the end of this week, with distribution to the 30+ food shelves in early December.</a:t>
            </a:r>
            <a:endParaRPr lang="en-US" b="0" i="0" dirty="0">
              <a:solidFill>
                <a:srgbClr val="403F42"/>
              </a:solidFill>
              <a:effectLst/>
              <a:latin typeface="Arial" panose="020B0604020202020204" pitchFamily="34" charset="0"/>
            </a:endParaRPr>
          </a:p>
        </p:txBody>
      </p:sp>
      <p:pic>
        <p:nvPicPr>
          <p:cNvPr id="6" name="Picture 5">
            <a:extLst>
              <a:ext uri="{FF2B5EF4-FFF2-40B4-BE49-F238E27FC236}">
                <a16:creationId xmlns:a16="http://schemas.microsoft.com/office/drawing/2014/main" id="{E4EB28E9-036D-3C01-BCD8-AA4A0FD5E3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09600" y="1325111"/>
            <a:ext cx="3352800" cy="4594968"/>
          </a:xfrm>
          <a:prstGeom prst="rect">
            <a:avLst/>
          </a:prstGeom>
        </p:spPr>
      </p:pic>
    </p:spTree>
    <p:extLst>
      <p:ext uri="{BB962C8B-B14F-4D97-AF65-F5344CB8AC3E}">
        <p14:creationId xmlns:p14="http://schemas.microsoft.com/office/powerpoint/2010/main" val="392215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62227-A262-7585-BBB3-C17F03C2F569}"/>
              </a:ext>
            </a:extLst>
          </p:cNvPr>
          <p:cNvSpPr>
            <a:spLocks noGrp="1"/>
          </p:cNvSpPr>
          <p:nvPr>
            <p:ph type="title"/>
          </p:nvPr>
        </p:nvSpPr>
        <p:spPr>
          <a:xfrm>
            <a:off x="431376" y="313845"/>
            <a:ext cx="8366242" cy="853913"/>
          </a:xfrm>
        </p:spPr>
        <p:txBody>
          <a:bodyPr>
            <a:normAutofit/>
          </a:bodyPr>
          <a:lstStyle/>
          <a:p>
            <a:pPr algn="l"/>
            <a:r>
              <a:rPr lang="en-US" sz="2400" b="1" dirty="0">
                <a:solidFill>
                  <a:schemeClr val="accent1">
                    <a:lumMod val="50000"/>
                  </a:schemeClr>
                </a:solidFill>
                <a:latin typeface="Arial" panose="020B0604020202020204" pitchFamily="34" charset="0"/>
                <a:cs typeface="Arial" panose="020B0604020202020204" pitchFamily="34" charset="0"/>
              </a:rPr>
              <a:t>SPAAR Toastmasters open house on December 6</a:t>
            </a:r>
          </a:p>
        </p:txBody>
      </p:sp>
      <p:sp>
        <p:nvSpPr>
          <p:cNvPr id="17" name="TextBox 16">
            <a:extLst>
              <a:ext uri="{FF2B5EF4-FFF2-40B4-BE49-F238E27FC236}">
                <a16:creationId xmlns:a16="http://schemas.microsoft.com/office/drawing/2014/main" id="{CC84B6CA-8EE5-A255-AD2E-391CD621A073}"/>
              </a:ext>
            </a:extLst>
          </p:cNvPr>
          <p:cNvSpPr txBox="1"/>
          <p:nvPr/>
        </p:nvSpPr>
        <p:spPr>
          <a:xfrm>
            <a:off x="463028" y="1221938"/>
            <a:ext cx="8366242" cy="2585323"/>
          </a:xfrm>
          <a:prstGeom prst="rect">
            <a:avLst/>
          </a:prstGeom>
          <a:noFill/>
        </p:spPr>
        <p:txBody>
          <a:bodyPr wrap="square" rtlCol="0">
            <a:spAutoFit/>
          </a:bodyPr>
          <a:lstStyle/>
          <a:p>
            <a:pPr algn="l"/>
            <a:r>
              <a:rPr lang="en-US" b="0" i="0" dirty="0">
                <a:solidFill>
                  <a:srgbClr val="000000"/>
                </a:solidFill>
                <a:effectLst/>
                <a:latin typeface="Arial" panose="020B0604020202020204" pitchFamily="34" charset="0"/>
              </a:rPr>
              <a:t>All SPAAR members are welcome to attend the SPAAR Toastmasters open house where </a:t>
            </a:r>
            <a:r>
              <a:rPr lang="en-US" dirty="0">
                <a:solidFill>
                  <a:srgbClr val="000000"/>
                </a:solidFill>
                <a:latin typeface="Arial" panose="020B0604020202020204" pitchFamily="34" charset="0"/>
              </a:rPr>
              <a:t>participant</a:t>
            </a:r>
            <a:r>
              <a:rPr lang="en-US" b="0" i="0" dirty="0">
                <a:solidFill>
                  <a:srgbClr val="000000"/>
                </a:solidFill>
                <a:effectLst/>
                <a:latin typeface="Arial" panose="020B0604020202020204" pitchFamily="34" charset="0"/>
              </a:rPr>
              <a:t>s will have the opportunity to network and participate in a meeting. SPAAR Toastmasters is a great way to polish up those speaking skills and learn leadership skills in the process.</a:t>
            </a:r>
            <a:endParaRPr lang="en-US" b="0" i="0" dirty="0">
              <a:solidFill>
                <a:srgbClr val="403F42"/>
              </a:solidFill>
              <a:effectLst/>
              <a:latin typeface="Arial" panose="020B0604020202020204" pitchFamily="34" charset="0"/>
            </a:endParaRPr>
          </a:p>
          <a:p>
            <a:pPr algn="l"/>
            <a:endParaRPr lang="en-US" b="0" i="0" dirty="0">
              <a:solidFill>
                <a:srgbClr val="403F42"/>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﻿The SPAAR Toastmasters open house will take place on Tuesday, December 6, from 12:30 to 2:30pm. </a:t>
            </a:r>
          </a:p>
          <a:p>
            <a:pPr algn="l"/>
            <a:endParaRPr lang="en-US" dirty="0">
              <a:solidFill>
                <a:srgbClr val="000000"/>
              </a:solidFill>
              <a:latin typeface="Arial" panose="020B0604020202020204" pitchFamily="34" charset="0"/>
            </a:endParaRPr>
          </a:p>
          <a:p>
            <a:pPr algn="l"/>
            <a:r>
              <a:rPr lang="en-US" b="0" i="0" dirty="0">
                <a:solidFill>
                  <a:srgbClr val="000000"/>
                </a:solidFill>
                <a:effectLst/>
                <a:latin typeface="Arial" panose="020B0604020202020204" pitchFamily="34" charset="0"/>
              </a:rPr>
              <a:t>Interested in attending? RSVP to Jennifer at jkovacich@spaar.com.</a:t>
            </a:r>
            <a:endParaRPr lang="en-US" b="0" i="0" dirty="0">
              <a:solidFill>
                <a:srgbClr val="403F42"/>
              </a:solidFill>
              <a:effectLst/>
              <a:latin typeface="Arial" panose="020B0604020202020204" pitchFamily="34" charset="0"/>
            </a:endParaRPr>
          </a:p>
        </p:txBody>
      </p:sp>
      <p:pic>
        <p:nvPicPr>
          <p:cNvPr id="7" name="Picture 6">
            <a:extLst>
              <a:ext uri="{FF2B5EF4-FFF2-40B4-BE49-F238E27FC236}">
                <a16:creationId xmlns:a16="http://schemas.microsoft.com/office/drawing/2014/main" id="{D99B5B8B-6CA1-717C-5EA5-D11DA4C2A5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82978" y="4267200"/>
            <a:ext cx="2378043" cy="1904991"/>
          </a:xfrm>
          <a:prstGeom prst="rect">
            <a:avLst/>
          </a:prstGeom>
        </p:spPr>
      </p:pic>
    </p:spTree>
    <p:extLst>
      <p:ext uri="{BB962C8B-B14F-4D97-AF65-F5344CB8AC3E}">
        <p14:creationId xmlns:p14="http://schemas.microsoft.com/office/powerpoint/2010/main" val="324495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C21094-991D-4300-AA0F-9F23126B7A69}"/>
              </a:ext>
            </a:extLst>
          </p:cNvPr>
          <p:cNvPicPr>
            <a:picLocks noChangeAspect="1"/>
          </p:cNvPicPr>
          <p:nvPr/>
        </p:nvPicPr>
        <p:blipFill>
          <a:blip r:embed="rId2"/>
          <a:stretch>
            <a:fillRect/>
          </a:stretch>
        </p:blipFill>
        <p:spPr>
          <a:xfrm>
            <a:off x="725089" y="344590"/>
            <a:ext cx="7693819" cy="1347333"/>
          </a:xfrm>
          <a:prstGeom prst="rect">
            <a:avLst/>
          </a:prstGeom>
        </p:spPr>
      </p:pic>
      <p:pic>
        <p:nvPicPr>
          <p:cNvPr id="5" name="Picture 4">
            <a:hlinkClick r:id="rId3"/>
            <a:extLst>
              <a:ext uri="{FF2B5EF4-FFF2-40B4-BE49-F238E27FC236}">
                <a16:creationId xmlns:a16="http://schemas.microsoft.com/office/drawing/2014/main" id="{034373EE-7854-4EA5-A86E-2E876BAEBB3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42899" y="1828800"/>
            <a:ext cx="8458202" cy="3200400"/>
          </a:xfrm>
          <a:prstGeom prst="rect">
            <a:avLst/>
          </a:prstGeom>
        </p:spPr>
      </p:pic>
      <p:sp>
        <p:nvSpPr>
          <p:cNvPr id="3" name="TextBox 2">
            <a:extLst>
              <a:ext uri="{FF2B5EF4-FFF2-40B4-BE49-F238E27FC236}">
                <a16:creationId xmlns:a16="http://schemas.microsoft.com/office/drawing/2014/main" id="{D8ED340A-0E8A-4E64-A0E6-1D19F67B2EEF}"/>
              </a:ext>
            </a:extLst>
          </p:cNvPr>
          <p:cNvSpPr txBox="1"/>
          <p:nvPr/>
        </p:nvSpPr>
        <p:spPr>
          <a:xfrm>
            <a:off x="1142997" y="5562600"/>
            <a:ext cx="6858000" cy="707886"/>
          </a:xfrm>
          <a:prstGeom prst="rect">
            <a:avLst/>
          </a:prstGeom>
          <a:noFill/>
        </p:spPr>
        <p:txBody>
          <a:bodyPr wrap="square" rtlCol="0">
            <a:spAutoFit/>
          </a:bodyPr>
          <a:lstStyle/>
          <a:p>
            <a:pPr algn="ctr"/>
            <a:r>
              <a:rPr lang="en-US" sz="2000" dirty="0">
                <a:hlinkClick r:id="rId5"/>
              </a:rPr>
              <a:t>Click here to see the latest Twin Cities housing statistics </a:t>
            </a:r>
            <a:endParaRPr lang="en-US" sz="2000" dirty="0"/>
          </a:p>
          <a:p>
            <a:pPr algn="ctr"/>
            <a:r>
              <a:rPr lang="en-US" sz="2000" dirty="0"/>
              <a:t>(also available on SPAAR’s website under </a:t>
            </a:r>
            <a:r>
              <a:rPr lang="en-US" sz="2000" dirty="0">
                <a:hlinkClick r:id="rId6"/>
              </a:rPr>
              <a:t>News &amp; Statistics</a:t>
            </a:r>
            <a:r>
              <a:rPr lang="en-US" sz="2000" dirty="0"/>
              <a:t>).</a:t>
            </a:r>
          </a:p>
        </p:txBody>
      </p:sp>
    </p:spTree>
    <p:extLst>
      <p:ext uri="{BB962C8B-B14F-4D97-AF65-F5344CB8AC3E}">
        <p14:creationId xmlns:p14="http://schemas.microsoft.com/office/powerpoint/2010/main" val="292912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F0C6DF-5678-4107-B09C-B078E4DFDD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13482" y="1143002"/>
            <a:ext cx="3200399" cy="1828798"/>
          </a:xfrm>
          <a:prstGeom prst="rect">
            <a:avLst/>
          </a:prstGeom>
        </p:spPr>
      </p:pic>
      <p:pic>
        <p:nvPicPr>
          <p:cNvPr id="3" name="Picture 2">
            <a:extLst>
              <a:ext uri="{FF2B5EF4-FFF2-40B4-BE49-F238E27FC236}">
                <a16:creationId xmlns:a16="http://schemas.microsoft.com/office/drawing/2014/main" id="{6DF0152F-5892-4444-ADF2-F5BD10762C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3483" y="4141008"/>
            <a:ext cx="3200677" cy="1623298"/>
          </a:xfrm>
          <a:prstGeom prst="rect">
            <a:avLst/>
          </a:prstGeom>
        </p:spPr>
      </p:pic>
      <p:sp>
        <p:nvSpPr>
          <p:cNvPr id="4" name="TextBox 3">
            <a:extLst>
              <a:ext uri="{FF2B5EF4-FFF2-40B4-BE49-F238E27FC236}">
                <a16:creationId xmlns:a16="http://schemas.microsoft.com/office/drawing/2014/main" id="{EAF575EC-A12C-46DF-879D-AA8905801A90}"/>
              </a:ext>
            </a:extLst>
          </p:cNvPr>
          <p:cNvSpPr txBox="1"/>
          <p:nvPr/>
        </p:nvSpPr>
        <p:spPr>
          <a:xfrm>
            <a:off x="228600" y="271150"/>
            <a:ext cx="5159000" cy="5878532"/>
          </a:xfrm>
          <a:prstGeom prst="rect">
            <a:avLst/>
          </a:prstGeom>
          <a:noFill/>
        </p:spPr>
        <p:txBody>
          <a:bodyPr wrap="square" rtlCol="0">
            <a:spAutoFit/>
          </a:bodyPr>
          <a:lstStyle/>
          <a:p>
            <a:r>
              <a:rPr lang="en-US" sz="2800" b="1" dirty="0">
                <a:solidFill>
                  <a:schemeClr val="tx2">
                    <a:lumMod val="75000"/>
                  </a:schemeClr>
                </a:solidFill>
              </a:rPr>
              <a:t>Are you receiving SPAAR’s weekly newsletters? </a:t>
            </a:r>
          </a:p>
          <a:p>
            <a:endParaRPr lang="en-US" sz="1200" dirty="0">
              <a:solidFill>
                <a:schemeClr val="tx2">
                  <a:lumMod val="75000"/>
                </a:schemeClr>
              </a:solidFill>
            </a:endParaRPr>
          </a:p>
          <a:p>
            <a:r>
              <a:rPr lang="en-US" sz="2800" dirty="0">
                <a:solidFill>
                  <a:schemeClr val="tx2">
                    <a:lumMod val="75000"/>
                  </a:schemeClr>
                </a:solidFill>
              </a:rPr>
              <a:t>If not, email </a:t>
            </a:r>
            <a:r>
              <a:rPr lang="en-US" sz="2800" b="1" dirty="0">
                <a:solidFill>
                  <a:schemeClr val="tx2">
                    <a:lumMod val="75000"/>
                  </a:schemeClr>
                </a:solidFill>
                <a:hlinkClick r:id="rId4">
                  <a:extLst>
                    <a:ext uri="{A12FA001-AC4F-418D-AE19-62706E023703}">
                      <ahyp:hlinkClr xmlns:ahyp="http://schemas.microsoft.com/office/drawing/2018/hyperlinkcolor" val="tx"/>
                    </a:ext>
                  </a:extLst>
                </a:hlinkClick>
              </a:rPr>
              <a:t>spaar@spaar.com</a:t>
            </a:r>
            <a:r>
              <a:rPr lang="en-US" sz="2800" b="1" dirty="0">
                <a:solidFill>
                  <a:schemeClr val="tx2">
                    <a:lumMod val="75000"/>
                  </a:schemeClr>
                </a:solidFill>
              </a:rPr>
              <a:t> </a:t>
            </a:r>
            <a:r>
              <a:rPr lang="en-US" sz="2800" dirty="0">
                <a:solidFill>
                  <a:schemeClr val="tx2">
                    <a:lumMod val="75000"/>
                  </a:schemeClr>
                </a:solidFill>
              </a:rPr>
              <a:t>to be sure you’re receiving </a:t>
            </a:r>
          </a:p>
          <a:p>
            <a:r>
              <a:rPr lang="en-US" sz="2800" b="1" dirty="0" err="1">
                <a:solidFill>
                  <a:schemeClr val="tx2">
                    <a:lumMod val="75000"/>
                  </a:schemeClr>
                </a:solidFill>
              </a:rPr>
              <a:t>eNews</a:t>
            </a:r>
            <a:r>
              <a:rPr lang="en-US" sz="2800" dirty="0">
                <a:solidFill>
                  <a:schemeClr val="tx2">
                    <a:lumMod val="75000"/>
                  </a:schemeClr>
                </a:solidFill>
              </a:rPr>
              <a:t> on Mondays and </a:t>
            </a:r>
            <a:r>
              <a:rPr lang="en-US" sz="2800" b="1" dirty="0">
                <a:solidFill>
                  <a:schemeClr val="tx2">
                    <a:lumMod val="75000"/>
                  </a:schemeClr>
                </a:solidFill>
              </a:rPr>
              <a:t>Education &amp; Events </a:t>
            </a:r>
            <a:r>
              <a:rPr lang="en-US" sz="2800" dirty="0">
                <a:solidFill>
                  <a:schemeClr val="tx2">
                    <a:lumMod val="75000"/>
                  </a:schemeClr>
                </a:solidFill>
              </a:rPr>
              <a:t>on Thursdays.</a:t>
            </a:r>
          </a:p>
          <a:p>
            <a:endParaRPr lang="en-US" sz="2800" dirty="0">
              <a:solidFill>
                <a:schemeClr val="tx2">
                  <a:lumMod val="75000"/>
                </a:schemeClr>
              </a:solidFill>
            </a:endParaRPr>
          </a:p>
          <a:p>
            <a:endParaRPr lang="en-US" sz="2800" dirty="0">
              <a:solidFill>
                <a:schemeClr val="tx2">
                  <a:lumMod val="75000"/>
                </a:schemeClr>
              </a:solidFill>
            </a:endParaRPr>
          </a:p>
          <a:p>
            <a:r>
              <a:rPr lang="en-US" sz="2800" dirty="0"/>
              <a:t>Keep up to date on SPAAR information and events at </a:t>
            </a:r>
            <a:r>
              <a:rPr lang="en-US" sz="2800" dirty="0">
                <a:hlinkClick r:id="rId5"/>
              </a:rPr>
              <a:t>www.spaar.com </a:t>
            </a:r>
            <a:r>
              <a:rPr lang="en-US" sz="2800" dirty="0"/>
              <a:t>and on social media: Facebook, Instagram, Twitter and LinkedIn.</a:t>
            </a:r>
            <a:endParaRPr lang="en-US" sz="2800" dirty="0">
              <a:solidFill>
                <a:schemeClr val="tx2">
                  <a:lumMod val="75000"/>
                </a:schemeClr>
              </a:solidFill>
            </a:endParaRPr>
          </a:p>
        </p:txBody>
      </p:sp>
      <p:pic>
        <p:nvPicPr>
          <p:cNvPr id="7" name="Picture 6">
            <a:extLst>
              <a:ext uri="{FF2B5EF4-FFF2-40B4-BE49-F238E27FC236}">
                <a16:creationId xmlns:a16="http://schemas.microsoft.com/office/drawing/2014/main" id="{6898E5CB-AAC6-463B-AAAA-13823979405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513483" y="685800"/>
            <a:ext cx="3200399" cy="2285999"/>
          </a:xfrm>
          <a:prstGeom prst="rect">
            <a:avLst/>
          </a:prstGeom>
        </p:spPr>
      </p:pic>
    </p:spTree>
    <p:extLst>
      <p:ext uri="{BB962C8B-B14F-4D97-AF65-F5344CB8AC3E}">
        <p14:creationId xmlns:p14="http://schemas.microsoft.com/office/powerpoint/2010/main" val="3536687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21915</TotalTime>
  <Words>398</Words>
  <Application>Microsoft Office PowerPoint</Application>
  <PresentationFormat>On-screen Show (4:3)</PresentationFormat>
  <Paragraphs>36</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Algerian</vt:lpstr>
      <vt:lpstr>Arial</vt:lpstr>
      <vt:lpstr>Calibri</vt:lpstr>
      <vt:lpstr>Office Theme</vt:lpstr>
      <vt:lpstr>PowerPoint Presentation</vt:lpstr>
      <vt:lpstr>Congratulations to recent SPAAR Heroes!</vt:lpstr>
      <vt:lpstr>#ThanksGivingBack – on a great roll!</vt:lpstr>
      <vt:lpstr>SPAAR Toastmasters open house on December 6</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Kovacich</dc:creator>
  <cp:lastModifiedBy>Jennifer Kovacich</cp:lastModifiedBy>
  <cp:revision>235</cp:revision>
  <dcterms:created xsi:type="dcterms:W3CDTF">2021-02-06T20:58:33Z</dcterms:created>
  <dcterms:modified xsi:type="dcterms:W3CDTF">2022-11-28T00:50:28Z</dcterms:modified>
</cp:coreProperties>
</file>