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3" r:id="rId2"/>
    <p:sldId id="432" r:id="rId3"/>
    <p:sldId id="437" r:id="rId4"/>
    <p:sldId id="430" r:id="rId5"/>
    <p:sldId id="436" r:id="rId6"/>
    <p:sldId id="337" r:id="rId7"/>
    <p:sldId id="39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2D1FB-4806-4E28-B463-2060B92DF0E4}">
          <p14:sldIdLst>
            <p14:sldId id="333"/>
            <p14:sldId id="432"/>
            <p14:sldId id="437"/>
            <p14:sldId id="430"/>
            <p14:sldId id="436"/>
            <p14:sldId id="337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Kovacich" initials="JK" lastIdx="1" clrIdx="0">
    <p:extLst>
      <p:ext uri="{19B8F6BF-5375-455C-9EA6-DF929625EA0E}">
        <p15:presenceInfo xmlns:p15="http://schemas.microsoft.com/office/powerpoint/2012/main" userId="S::jkovacich@spaar.com::682405fb-931d-4e4c-9748-6b771dd9a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F2D72"/>
    <a:srgbClr val="67B595"/>
    <a:srgbClr val="0616AA"/>
    <a:srgbClr val="D6C80C"/>
    <a:srgbClr val="236735"/>
    <a:srgbClr val="5407C5"/>
    <a:srgbClr val="CE46B4"/>
    <a:srgbClr val="BB410B"/>
    <a:srgbClr val="438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6" autoAdjust="0"/>
    <p:restoredTop sz="94613" autoAdjust="0"/>
  </p:normalViewPr>
  <p:slideViewPr>
    <p:cSldViewPr>
      <p:cViewPr varScale="1">
        <p:scale>
          <a:sx n="68" d="100"/>
          <a:sy n="68" d="100"/>
        </p:scale>
        <p:origin x="2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6A81-1E36-4424-BE3E-F05AB64FF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43AC-704B-473D-A22E-9729CFEA1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4B78E-CBF4-420B-8308-937B4C7FC1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BBCD9-2C64-48FF-A439-143F321BF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5BAD1-870D-47CB-8C86-1A1522B9D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826C-D097-4D0D-8960-8EC91948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41417-6D06-744B-B3DC-B539B444BCF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A58E9-FFC9-1A41-B3DF-2C226A6B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AF53-7B83-46DB-8F5F-794DBB8EDE21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spaar.com/professional-development/calend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aar.com/wp-content/uploads/2022/09/Leadership-SPAAR-Application-2023-fillab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ar.com/news-statistics/statistic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ar.com/news-statistics/" TargetMode="External"/><Relationship Id="rId5" Type="http://schemas.openxmlformats.org/officeDocument/2006/relationships/hyperlink" Target="https://spaar.stats.showingtime.com/reports/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spaar.com/" TargetMode="External"/><Relationship Id="rId4" Type="http://schemas.openxmlformats.org/officeDocument/2006/relationships/hyperlink" Target="mailto:spaar@spa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B2C4E-A104-4370-8B89-A1FB83A1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7200"/>
            <a:ext cx="7772400" cy="236220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3F1EF-BDDF-4BEB-9727-0D1B7040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58172"/>
            <a:ext cx="8862218" cy="1818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35859-0E19-4152-A7AC-CC5C604E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3498"/>
            <a:ext cx="1755800" cy="96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3D602-AD55-4DC4-ABE6-538290B654F0}"/>
              </a:ext>
            </a:extLst>
          </p:cNvPr>
          <p:cNvSpPr txBox="1"/>
          <p:nvPr/>
        </p:nvSpPr>
        <p:spPr>
          <a:xfrm>
            <a:off x="341313" y="3003102"/>
            <a:ext cx="8534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lgerian" panose="04020705040A02060702" pitchFamily="82" charset="0"/>
              </a:rPr>
              <a:t>September 2022</a:t>
            </a:r>
            <a:endParaRPr lang="en-US" sz="2800" b="1" dirty="0">
              <a:solidFill>
                <a:srgbClr val="FF6600"/>
              </a:solidFill>
              <a:latin typeface="Algerian" panose="04020705040A02060702" pitchFamily="82" charset="0"/>
            </a:endParaRPr>
          </a:p>
          <a:p>
            <a:pPr lvl="0"/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sz="800" b="1" dirty="0">
              <a:solidFill>
                <a:srgbClr val="F37121"/>
              </a:solidFill>
            </a:endParaRPr>
          </a:p>
          <a:p>
            <a:pPr lvl="0"/>
            <a:r>
              <a:rPr lang="en-US" sz="2400" b="1" dirty="0">
                <a:solidFill>
                  <a:srgbClr val="002060"/>
                </a:solidFill>
                <a:hlinkClick r:id="rId4"/>
              </a:rPr>
              <a:t>Check out SPAAR’s calendar </a:t>
            </a:r>
            <a:r>
              <a:rPr lang="en-US" sz="2400" b="1" dirty="0">
                <a:solidFill>
                  <a:srgbClr val="002060"/>
                </a:solidFill>
              </a:rPr>
              <a:t>to learn more about the education opportunities available as well as upcoming events.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682EF-05C0-4115-A2F6-90CD5A17D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06467"/>
            <a:ext cx="8709818" cy="8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DF3EC2-AA1E-C738-DEA5-B645A8D96553}"/>
              </a:ext>
            </a:extLst>
          </p:cNvPr>
          <p:cNvGraphicFramePr>
            <a:graphicFrameLocks noGrp="1"/>
          </p:cNvGraphicFramePr>
          <p:nvPr/>
        </p:nvGraphicFramePr>
        <p:xfrm>
          <a:off x="3116952" y="3588861"/>
          <a:ext cx="2910095" cy="548640"/>
        </p:xfrm>
        <a:graphic>
          <a:graphicData uri="http://schemas.openxmlformats.org/drawingml/2006/table">
            <a:tbl>
              <a:tblPr/>
              <a:tblGrid>
                <a:gridCol w="2862470">
                  <a:extLst>
                    <a:ext uri="{9D8B030D-6E8A-4147-A177-3AD203B41FA5}">
                      <a16:colId xmlns:a16="http://schemas.microsoft.com/office/drawing/2014/main" val="985365635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903720718"/>
                    </a:ext>
                  </a:extLst>
                </a:gridCol>
              </a:tblGrid>
              <a:tr h="47625">
                <a:tc>
                  <a:txBody>
                    <a:bodyPr/>
                    <a:lstStyle/>
                    <a:p>
                      <a:pPr algn="ctr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76400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6323DB2-9EDF-4A2B-783C-88F6735B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589338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04969A-E4B8-B4CF-0F18-6ECA79F9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5893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9E0EBD-9656-4EA3-A5E7-C2AE6CCE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5753"/>
            <a:ext cx="6286500" cy="58631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SPAAR is pleased to announce the honors earned by three of its members at Minnesota Unite, the Minnesota Realtors® annual state convention held on </a:t>
            </a:r>
            <a:r>
              <a:rPr lang="en-US" sz="17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21-22, 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b="1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 to Man Huynh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was awarded the 2022 Ed Anderson Political Achievement award, which honors a member for outstanding contributions in politics and public policy, both locally and nationally.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 serves as the 2022 president of SPAAR’s REALTORS® Charitable Foundation.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 to Amy Peterson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was named 2022 Realtor® of the Year, an annual honor that recognizes a member whose </a:t>
            </a:r>
            <a:r>
              <a:rPr lang="en-US" sz="1700" b="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outstanding work</a:t>
            </a:r>
            <a:r>
              <a:rPr lang="en-US" sz="17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advanced their state association, and the entire Minnesota real estate industry.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Amy is also the 2022 president-elect for SPAAR’s Board of Directors and a member of SPAAR’s REALTORS® Charitable Foundation.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 to Patti Jo Fitzpatrick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has been named the 2023 First Vice President for Minnesota Realtors®. </a:t>
            </a:r>
            <a:r>
              <a:rPr lang="en-US" sz="1700" spc="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Vice President is a new role for 2023 as part of the </a:t>
            </a:r>
            <a:r>
              <a:rPr lang="en-US" sz="17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all-volunteer leadership team. She is currently the secretary/treasurer for SPAAR’s REALTORS® Charitable Foundation.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3F380-B3D2-40F2-D8DB-E58E8F6A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40" y="97508"/>
            <a:ext cx="6934200" cy="85883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SPAAR members honored at Minnesota Unite</a:t>
            </a:r>
          </a:p>
        </p:txBody>
      </p:sp>
      <p:pic>
        <p:nvPicPr>
          <p:cNvPr id="9" name="Picture 8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9848720C-C923-0E1A-BD0F-540FED5D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5000" b="17344"/>
          <a:stretch/>
        </p:blipFill>
        <p:spPr>
          <a:xfrm>
            <a:off x="7070741" y="640593"/>
            <a:ext cx="1639417" cy="17783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86E3C-B4FB-57AD-FB74-E08BB87C9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120" y="4636887"/>
            <a:ext cx="1626038" cy="20325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D373DA-A178-398E-65F2-129F3350F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240" y="2564072"/>
            <a:ext cx="1522362" cy="19277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87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529227"/>
            <a:ext cx="8546923" cy="1056488"/>
          </a:xfrm>
        </p:spPr>
        <p:txBody>
          <a:bodyPr>
            <a:no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br>
              <a:rPr lang="en-US" sz="24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400" b="1" i="0" u="none" strike="noStrike" kern="1200" dirty="0">
                <a:solidFill>
                  <a:srgbClr val="14274F"/>
                </a:solidFill>
                <a:effectLst/>
                <a:latin typeface="Arial" panose="020B0604020202020204" pitchFamily="34" charset="0"/>
              </a:rPr>
              <a:t>Take the next step as an industry leader with Leadership SPAAR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DF3EC2-AA1E-C738-DEA5-B645A8D96553}"/>
              </a:ext>
            </a:extLst>
          </p:cNvPr>
          <p:cNvGraphicFramePr>
            <a:graphicFrameLocks noGrp="1"/>
          </p:cNvGraphicFramePr>
          <p:nvPr/>
        </p:nvGraphicFramePr>
        <p:xfrm>
          <a:off x="3116952" y="3588861"/>
          <a:ext cx="2910095" cy="548640"/>
        </p:xfrm>
        <a:graphic>
          <a:graphicData uri="http://schemas.openxmlformats.org/drawingml/2006/table">
            <a:tbl>
              <a:tblPr/>
              <a:tblGrid>
                <a:gridCol w="2862470">
                  <a:extLst>
                    <a:ext uri="{9D8B030D-6E8A-4147-A177-3AD203B41FA5}">
                      <a16:colId xmlns:a16="http://schemas.microsoft.com/office/drawing/2014/main" val="985365635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903720718"/>
                    </a:ext>
                  </a:extLst>
                </a:gridCol>
              </a:tblGrid>
              <a:tr h="47625">
                <a:tc>
                  <a:txBody>
                    <a:bodyPr/>
                    <a:lstStyle/>
                    <a:p>
                      <a:pPr algn="ctr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76400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6323DB2-9EDF-4A2B-783C-88F6735B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589338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04969A-E4B8-B4CF-0F18-6ECA79F9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5893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8E85B-A2EF-ADBB-9A52-8CF10068A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499" y="2120801"/>
            <a:ext cx="4646347" cy="34847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87DEF5-E571-8663-6B70-C344C6E6E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12272"/>
              </p:ext>
            </p:extLst>
          </p:nvPr>
        </p:nvGraphicFramePr>
        <p:xfrm>
          <a:off x="236343" y="1423353"/>
          <a:ext cx="3981156" cy="4427220"/>
        </p:xfrm>
        <a:graphic>
          <a:graphicData uri="http://schemas.openxmlformats.org/drawingml/2006/table">
            <a:tbl>
              <a:tblPr/>
              <a:tblGrid>
                <a:gridCol w="3981156">
                  <a:extLst>
                    <a:ext uri="{9D8B030D-6E8A-4147-A177-3AD203B41FA5}">
                      <a16:colId xmlns:a16="http://schemas.microsoft.com/office/drawing/2014/main" val="3228262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14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Today’s emerging leaders will shape the real estate industry and guide SPAAR into the future. Leadership SPAAR is designed to identify emerging Realtor® leaders and empower them to maximize their leadership potential. </a:t>
                      </a:r>
                    </a:p>
                    <a:p>
                      <a:pPr algn="l"/>
                      <a:endParaRPr lang="en-US" sz="2000" b="1" i="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/>
                      <a:r>
                        <a:rPr lang="en-US" sz="2000" b="1" i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Apply here to be a part of the 2023 Leadership SPAAR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; applications are due by Friday, November 4.</a:t>
                      </a:r>
                    </a:p>
                  </a:txBody>
                  <a:tcPr marL="190500" marR="19050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41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33231-0EC3-604E-A9B5-7A58CF44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63" y="4326310"/>
            <a:ext cx="3424201" cy="210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F0BF91-6B03-4FEC-AAF7-30C27223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595438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AB2A8E-00EF-4E30-ACD0-BD86B3F4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595438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7BD9D9-5F5F-4BCA-BFC3-EB40FFC5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5954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">
            <a:extLst>
              <a:ext uri="{FF2B5EF4-FFF2-40B4-BE49-F238E27FC236}">
                <a16:creationId xmlns:a16="http://schemas.microsoft.com/office/drawing/2014/main" id="{4725CD2A-1BE7-4CF2-8EFE-5D86F588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">
            <a:extLst>
              <a:ext uri="{FF2B5EF4-FFF2-40B4-BE49-F238E27FC236}">
                <a16:creationId xmlns:a16="http://schemas.microsoft.com/office/drawing/2014/main" id="{2738855F-D851-411E-99BB-42499DAC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">
            <a:extLst>
              <a:ext uri="{FF2B5EF4-FFF2-40B4-BE49-F238E27FC236}">
                <a16:creationId xmlns:a16="http://schemas.microsoft.com/office/drawing/2014/main" id="{79FE5429-ED7B-48B3-B914-787E6715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8D64B881-3436-4FE3-9A86-1FA26727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7F60456B-C002-4A04-B569-4A76E62A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4CC4A0A9-7C2A-4A91-BCC1-72F1BCAE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5DCB2E1A-DCFE-41CF-A2B1-ADF258D5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796CD22-6205-4AD7-9B06-34421F24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CCFD51F2-C04B-4EDD-B843-52299DE3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ABA67A68-3038-4041-8E44-EEF6C8D8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303C4E14-DA4E-4FA3-8817-D0E78AB8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C489444D-40E4-427C-A083-35432FBD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3E86B8F8-18DD-4708-9D88-783D284F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547A3BCC-5EA3-4E15-B903-CB75B2A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FB20977D-E5E1-4F64-9BEA-5A8D4CD5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8A2966F6-DB39-47F0-A41E-5B520C3A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93F2A48D-506D-4029-B353-352D320F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D677698D-8EAA-4F01-AE4A-DB59B235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17536208-61C8-4793-A993-7EF3B3C2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FB000EFE-D630-41D2-A924-50290647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5B0C9A0C-AADF-4EF3-9BF7-91801F4D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B83C38E9-D8B0-4A02-9418-05562ADB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545F1137-AD11-414B-8A5E-8826F79C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>
            <a:extLst>
              <a:ext uri="{FF2B5EF4-FFF2-40B4-BE49-F238E27FC236}">
                <a16:creationId xmlns:a16="http://schemas.microsoft.com/office/drawing/2014/main" id="{4950B37F-BFFB-4678-A3E2-97140FCE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3913ABC-94C8-4EA0-97CF-261522A92199}"/>
              </a:ext>
            </a:extLst>
          </p:cNvPr>
          <p:cNvSpPr txBox="1"/>
          <p:nvPr/>
        </p:nvSpPr>
        <p:spPr>
          <a:xfrm>
            <a:off x="355210" y="449108"/>
            <a:ext cx="88028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47"/>
                </a:solidFill>
                <a:effectLst/>
                <a:latin typeface="Arial" panose="020B0604020202020204" pitchFamily="34" charset="0"/>
              </a:rPr>
              <a:t>You’re invited to SPAAR Connect on October 12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69C2B-92B0-1024-6095-B6C044E8B4F3}"/>
              </a:ext>
            </a:extLst>
          </p:cNvPr>
          <p:cNvSpPr txBox="1"/>
          <p:nvPr/>
        </p:nvSpPr>
        <p:spPr>
          <a:xfrm>
            <a:off x="323483" y="1049272"/>
            <a:ext cx="86511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Interested to learn how you can get involved at SPAAR? Joining a committee is a great way to do so!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offers opportunities on any of the following committees:</a:t>
            </a:r>
          </a:p>
          <a:p>
            <a:pPr algn="ctr"/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Affiliate. Committee for DEI. Communications. Community Engagement. Government Affairs.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 YPN. Professionalism.</a:t>
            </a: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Being part of the Realtor® community at SPAAR allows you to take part in the ideas and decisions made at SPAAR that impact all members.</a:t>
            </a: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919D5-F55A-0551-8490-0CDC0CC1791D}"/>
              </a:ext>
            </a:extLst>
          </p:cNvPr>
          <p:cNvSpPr txBox="1"/>
          <p:nvPr/>
        </p:nvSpPr>
        <p:spPr>
          <a:xfrm>
            <a:off x="4622079" y="4469900"/>
            <a:ext cx="3885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SPAAR Connect is Wednesday, October 12, from 11am to 1pm at SPAAR.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325 Roselawn Avenue East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St. Paul</a:t>
            </a:r>
          </a:p>
        </p:txBody>
      </p:sp>
    </p:spTree>
    <p:extLst>
      <p:ext uri="{BB962C8B-B14F-4D97-AF65-F5344CB8AC3E}">
        <p14:creationId xmlns:p14="http://schemas.microsoft.com/office/powerpoint/2010/main" val="315852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671947"/>
            <a:ext cx="8229600" cy="853913"/>
          </a:xfrm>
        </p:spPr>
        <p:txBody>
          <a:bodyPr>
            <a:normAutofit/>
          </a:bodyPr>
          <a:lstStyle/>
          <a:p>
            <a:pPr algn="l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REALTORS® Charitable Foundation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local nonprofits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4B6CA-8EE5-A255-AD2E-391CD621A073}"/>
              </a:ext>
            </a:extLst>
          </p:cNvPr>
          <p:cNvSpPr txBox="1"/>
          <p:nvPr/>
        </p:nvSpPr>
        <p:spPr>
          <a:xfrm>
            <a:off x="533399" y="2525860"/>
            <a:ext cx="8382000" cy="39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SPAAR’s REALTORS® Charitable Foundation on behalf of area Realtors® is pleased to announce this year’s grant recipients: Great River Greening, Project for Pride in Living and The Sanneh Foundation to receive a combined $100,000.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River Greening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use its $25,000 grant to restore an urban green space as part of the Frogtown Park Restoration Project.</a:t>
            </a: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for Pride in Living, Inc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will use its $25,000 grant for home-ready education programs specifically held to counsel individuals within the SPAAR service area.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Sanneh Foundation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use its $50,000 grant to support housing initiatives in the SPAAR service area. 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F358FCB-CD86-801B-E4F8-B6D7C4FB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19" y="267641"/>
            <a:ext cx="2205362" cy="12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21094-991D-4300-AA0F-9F23126B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9" y="344590"/>
            <a:ext cx="7693819" cy="1347333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34373EE-7854-4EA5-A86E-2E876BAEB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9" y="1828800"/>
            <a:ext cx="8458202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340A-0E8A-4E64-A0E6-1D19F67B2EEF}"/>
              </a:ext>
            </a:extLst>
          </p:cNvPr>
          <p:cNvSpPr txBox="1"/>
          <p:nvPr/>
        </p:nvSpPr>
        <p:spPr>
          <a:xfrm>
            <a:off x="1142997" y="5562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Click here to see the latest Twin Cities housing statistics </a:t>
            </a:r>
            <a:endParaRPr lang="en-US" sz="2000" dirty="0"/>
          </a:p>
          <a:p>
            <a:pPr algn="ctr"/>
            <a:r>
              <a:rPr lang="en-US" sz="2000" dirty="0"/>
              <a:t>(also available on SPAAR’s website under </a:t>
            </a:r>
            <a:r>
              <a:rPr lang="en-US" sz="2000" dirty="0">
                <a:hlinkClick r:id="rId6"/>
              </a:rPr>
              <a:t>News &amp; Statistics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912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0C6DF-5678-4107-B09C-B078E4DFD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2" y="1143002"/>
            <a:ext cx="3200399" cy="1828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0152F-5892-4444-ADF2-F5BD1076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4141008"/>
            <a:ext cx="3200677" cy="1623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75EC-A12C-46DF-879D-AA8905801A90}"/>
              </a:ext>
            </a:extLst>
          </p:cNvPr>
          <p:cNvSpPr txBox="1"/>
          <p:nvPr/>
        </p:nvSpPr>
        <p:spPr>
          <a:xfrm>
            <a:off x="228600" y="271150"/>
            <a:ext cx="515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Are you receiving SPAAR’s weekly newsletters?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If not, email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spaar@spaar.com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sure you’re receiving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eNews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on Mondays and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Education &amp; Events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Thursdays.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Keep up to date on SPAAR information and events at </a:t>
            </a:r>
            <a:r>
              <a:rPr lang="en-US" sz="2800" dirty="0">
                <a:hlinkClick r:id="rId5"/>
              </a:rPr>
              <a:t>www.spaar.com </a:t>
            </a:r>
            <a:r>
              <a:rPr lang="en-US" sz="2800" dirty="0"/>
              <a:t>and on social media: Facebook, Instagram, Twitter and LinkedIn.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E5CB-AAC6-463B-AAAA-138239794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685800"/>
            <a:ext cx="32003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14090</TotalTime>
  <Words>597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Wingdings</vt:lpstr>
      <vt:lpstr>Office Theme</vt:lpstr>
      <vt:lpstr>PowerPoint Presentation</vt:lpstr>
      <vt:lpstr>SPAAR members honored at Minnesota Unite</vt:lpstr>
      <vt:lpstr> Take the next step as an industry leader with Leadership SPAAR</vt:lpstr>
      <vt:lpstr>PowerPoint Presentation</vt:lpstr>
      <vt:lpstr>REALTORS® Charitable Foundation supports local nonprofits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Kovacich</dc:creator>
  <cp:lastModifiedBy>Jennifer Kovacich</cp:lastModifiedBy>
  <cp:revision>213</cp:revision>
  <dcterms:created xsi:type="dcterms:W3CDTF">2021-02-06T20:58:33Z</dcterms:created>
  <dcterms:modified xsi:type="dcterms:W3CDTF">2022-09-23T23:57:09Z</dcterms:modified>
</cp:coreProperties>
</file>