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33" r:id="rId2"/>
    <p:sldId id="425" r:id="rId3"/>
    <p:sldId id="416" r:id="rId4"/>
    <p:sldId id="431" r:id="rId5"/>
    <p:sldId id="429" r:id="rId6"/>
    <p:sldId id="430" r:id="rId7"/>
    <p:sldId id="337" r:id="rId8"/>
    <p:sldId id="39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333"/>
            <p14:sldId id="425"/>
            <p14:sldId id="416"/>
            <p14:sldId id="431"/>
            <p14:sldId id="429"/>
            <p14:sldId id="430"/>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595"/>
    <a:srgbClr val="0616AA"/>
    <a:srgbClr val="FF6600"/>
    <a:srgbClr val="D6C80C"/>
    <a:srgbClr val="236735"/>
    <a:srgbClr val="5407C5"/>
    <a:srgbClr val="CE46B4"/>
    <a:srgbClr val="BB410B"/>
    <a:srgbClr val="438763"/>
    <a:srgbClr val="1C8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8578C-10D4-4094-A4FE-EC51453C1B02}" v="4" dt="2022-05-06T16:22:25.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56" autoAdjust="0"/>
    <p:restoredTop sz="94613" autoAdjust="0"/>
  </p:normalViewPr>
  <p:slideViewPr>
    <p:cSldViewPr>
      <p:cViewPr varScale="1">
        <p:scale>
          <a:sx n="63" d="100"/>
          <a:sy n="63" d="100"/>
        </p:scale>
        <p:origin x="897"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ovacich" userId="682405fb-931d-4e4c-9748-6b771dd9a6e4" providerId="ADAL" clId="{EF98578C-10D4-4094-A4FE-EC51453C1B02}"/>
    <pc:docChg chg="custSel addSld modSld sldOrd modSection">
      <pc:chgData name="Jennifer Kovacich" userId="682405fb-931d-4e4c-9748-6b771dd9a6e4" providerId="ADAL" clId="{EF98578C-10D4-4094-A4FE-EC51453C1B02}" dt="2022-05-06T16:24:06.281" v="301" actId="1076"/>
      <pc:docMkLst>
        <pc:docMk/>
      </pc:docMkLst>
      <pc:sldChg chg="modSp mod ord">
        <pc:chgData name="Jennifer Kovacich" userId="682405fb-931d-4e4c-9748-6b771dd9a6e4" providerId="ADAL" clId="{EF98578C-10D4-4094-A4FE-EC51453C1B02}" dt="2022-05-06T16:24:06.281" v="301" actId="1076"/>
        <pc:sldMkLst>
          <pc:docMk/>
          <pc:sldMk cId="3957571794" sldId="425"/>
        </pc:sldMkLst>
        <pc:spChg chg="mod">
          <ac:chgData name="Jennifer Kovacich" userId="682405fb-931d-4e4c-9748-6b771dd9a6e4" providerId="ADAL" clId="{EF98578C-10D4-4094-A4FE-EC51453C1B02}" dt="2022-05-06T16:24:06.281" v="301" actId="1076"/>
          <ac:spMkLst>
            <pc:docMk/>
            <pc:sldMk cId="3957571794" sldId="425"/>
            <ac:spMk id="2" creationId="{66722864-6BE5-4FB3-9A7B-00ABA3BC8603}"/>
          </ac:spMkLst>
        </pc:spChg>
        <pc:spChg chg="mod">
          <ac:chgData name="Jennifer Kovacich" userId="682405fb-931d-4e4c-9748-6b771dd9a6e4" providerId="ADAL" clId="{EF98578C-10D4-4094-A4FE-EC51453C1B02}" dt="2022-05-06T16:24:03.729" v="300" actId="1076"/>
          <ac:spMkLst>
            <pc:docMk/>
            <pc:sldMk cId="3957571794" sldId="425"/>
            <ac:spMk id="32" creationId="{E3913ABC-94C8-4EA0-97CF-261522A92199}"/>
          </ac:spMkLst>
        </pc:spChg>
      </pc:sldChg>
      <pc:sldChg chg="addSp delSp modSp mod">
        <pc:chgData name="Jennifer Kovacich" userId="682405fb-931d-4e4c-9748-6b771dd9a6e4" providerId="ADAL" clId="{EF98578C-10D4-4094-A4FE-EC51453C1B02}" dt="2022-05-06T16:13:34.687" v="277" actId="20577"/>
        <pc:sldMkLst>
          <pc:docMk/>
          <pc:sldMk cId="3551594133" sldId="429"/>
        </pc:sldMkLst>
        <pc:spChg chg="mod">
          <ac:chgData name="Jennifer Kovacich" userId="682405fb-931d-4e4c-9748-6b771dd9a6e4" providerId="ADAL" clId="{EF98578C-10D4-4094-A4FE-EC51453C1B02}" dt="2022-05-06T15:50:45.233" v="118" actId="255"/>
          <ac:spMkLst>
            <pc:docMk/>
            <pc:sldMk cId="3551594133" sldId="429"/>
            <ac:spMk id="32" creationId="{E3913ABC-94C8-4EA0-97CF-261522A92199}"/>
          </ac:spMkLst>
        </pc:spChg>
        <pc:graphicFrameChg chg="mod modGraphic">
          <ac:chgData name="Jennifer Kovacich" userId="682405fb-931d-4e4c-9748-6b771dd9a6e4" providerId="ADAL" clId="{EF98578C-10D4-4094-A4FE-EC51453C1B02}" dt="2022-05-06T16:13:34.687" v="277" actId="20577"/>
          <ac:graphicFrameMkLst>
            <pc:docMk/>
            <pc:sldMk cId="3551594133" sldId="429"/>
            <ac:graphicFrameMk id="2" creationId="{4DCE8B2B-2C4E-475C-AAE7-9E76032B6446}"/>
          </ac:graphicFrameMkLst>
        </pc:graphicFrameChg>
        <pc:picChg chg="add mod">
          <ac:chgData name="Jennifer Kovacich" userId="682405fb-931d-4e4c-9748-6b771dd9a6e4" providerId="ADAL" clId="{EF98578C-10D4-4094-A4FE-EC51453C1B02}" dt="2022-05-06T15:51:03.255" v="124" actId="1076"/>
          <ac:picMkLst>
            <pc:docMk/>
            <pc:sldMk cId="3551594133" sldId="429"/>
            <ac:picMk id="3" creationId="{C0019968-CCBB-50A5-0670-57F5189C83D8}"/>
          </ac:picMkLst>
        </pc:picChg>
        <pc:picChg chg="del">
          <ac:chgData name="Jennifer Kovacich" userId="682405fb-931d-4e4c-9748-6b771dd9a6e4" providerId="ADAL" clId="{EF98578C-10D4-4094-A4FE-EC51453C1B02}" dt="2022-05-06T15:49:32.552" v="101" actId="478"/>
          <ac:picMkLst>
            <pc:docMk/>
            <pc:sldMk cId="3551594133" sldId="429"/>
            <ac:picMk id="5" creationId="{4EE6006E-8DFC-4FB7-9CBD-B5E592749D2D}"/>
          </ac:picMkLst>
        </pc:picChg>
      </pc:sldChg>
      <pc:sldChg chg="addSp delSp modSp mod">
        <pc:chgData name="Jennifer Kovacich" userId="682405fb-931d-4e4c-9748-6b771dd9a6e4" providerId="ADAL" clId="{EF98578C-10D4-4094-A4FE-EC51453C1B02}" dt="2022-05-06T16:23:37.118" v="299" actId="167"/>
        <pc:sldMkLst>
          <pc:docMk/>
          <pc:sldMk cId="3158520192" sldId="430"/>
        </pc:sldMkLst>
        <pc:spChg chg="del mod">
          <ac:chgData name="Jennifer Kovacich" userId="682405fb-931d-4e4c-9748-6b771dd9a6e4" providerId="ADAL" clId="{EF98578C-10D4-4094-A4FE-EC51453C1B02}" dt="2022-05-06T16:22:22.791" v="287" actId="478"/>
          <ac:spMkLst>
            <pc:docMk/>
            <pc:sldMk cId="3158520192" sldId="430"/>
            <ac:spMk id="2" creationId="{66722864-6BE5-4FB3-9A7B-00ABA3BC8603}"/>
          </ac:spMkLst>
        </pc:spChg>
        <pc:spChg chg="mod">
          <ac:chgData name="Jennifer Kovacich" userId="682405fb-931d-4e4c-9748-6b771dd9a6e4" providerId="ADAL" clId="{EF98578C-10D4-4094-A4FE-EC51453C1B02}" dt="2022-05-06T16:23:18.639" v="296" actId="1076"/>
          <ac:spMkLst>
            <pc:docMk/>
            <pc:sldMk cId="3158520192" sldId="430"/>
            <ac:spMk id="32" creationId="{E3913ABC-94C8-4EA0-97CF-261522A92199}"/>
          </ac:spMkLst>
        </pc:spChg>
        <pc:picChg chg="add mod ord">
          <ac:chgData name="Jennifer Kovacich" userId="682405fb-931d-4e4c-9748-6b771dd9a6e4" providerId="ADAL" clId="{EF98578C-10D4-4094-A4FE-EC51453C1B02}" dt="2022-05-06T16:23:37.118" v="299" actId="167"/>
          <ac:picMkLst>
            <pc:docMk/>
            <pc:sldMk cId="3158520192" sldId="430"/>
            <ac:picMk id="3" creationId="{114A42DB-5A96-9658-3D51-5E41CFE9F1D2}"/>
          </ac:picMkLst>
        </pc:picChg>
        <pc:picChg chg="del">
          <ac:chgData name="Jennifer Kovacich" userId="682405fb-931d-4e4c-9748-6b771dd9a6e4" providerId="ADAL" clId="{EF98578C-10D4-4094-A4FE-EC51453C1B02}" dt="2022-05-06T16:22:19.645" v="285" actId="478"/>
          <ac:picMkLst>
            <pc:docMk/>
            <pc:sldMk cId="3158520192" sldId="430"/>
            <ac:picMk id="4" creationId="{C736568D-93B4-4C9E-BD5D-F55421B30D35}"/>
          </ac:picMkLst>
        </pc:picChg>
      </pc:sldChg>
      <pc:sldChg chg="add ord">
        <pc:chgData name="Jennifer Kovacich" userId="682405fb-931d-4e4c-9748-6b771dd9a6e4" providerId="ADAL" clId="{EF98578C-10D4-4094-A4FE-EC51453C1B02}" dt="2022-05-06T16:06:00.948" v="273"/>
        <pc:sldMkLst>
          <pc:docMk/>
          <pc:sldMk cId="1880036280" sldId="4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5/6/2022</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5/6/2022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59735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122464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86469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6</a:t>
            </a:fld>
            <a:endParaRPr lang="en-US"/>
          </a:p>
        </p:txBody>
      </p:sp>
    </p:spTree>
    <p:extLst>
      <p:ext uri="{BB962C8B-B14F-4D97-AF65-F5344CB8AC3E}">
        <p14:creationId xmlns:p14="http://schemas.microsoft.com/office/powerpoint/2010/main" val="394280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5/6/2022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spaar.com/professional-development/calend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www.votervoice.net%2FBroadcastLinks%2F9lHe2wvFZDfewKzO1YFIsQ&amp;data=05%7C01%7Cjkovacich%40spaar.com%7C9adda94f670e44083f6a08da2f660695%7Ca0056907f506449298f8b99c8ad8333e%7C0%7C0%7C637874412623716046%7CUnknown%7CTWFpbGZsb3d8eyJWIjoiMC4wLjAwMDAiLCJQIjoiV2luMzIiLCJBTiI6Ik1haWwiLCJXVCI6Mn0%3D%7C3000%7C%7C%7C&amp;sdata=mUi1x3m9TAIIpur4aFaCPsS6KOeO1kKnisE49JEemJY%3D&amp;reserved=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paarportal.ramcoams.net/Education/Registration/Details.aspx?cid=6f6ee63f-23b4-ec11-9c74-00155d080814"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r20.rs6.net%2Ftn.jsp%3Ff%3D0016GYwjvoUQjRMmAHIEPhQwDVTrslJPh5m-xLhr4z82BZZmOI1RL-cG6UHipbFVScDIkJQ7zMGoNj-QfrQWS0-aUK98iJdNQWTHE632FzuLAjMO-DtMiSdXQEkft0P7eDSJZR8kJ3wtSd64wpvEFvaHzLcJVHnldrKU_lPBuGUUloC7qRM9Xn_lBfgz1eXq37f1MF6_45BPuk%3D%26c%3DEp-l-xzg2m-C3ZNj32QEBRlAILEhtq_x2xyzBfURCFZuAOAbCdjA5Q%3D%3D%26ch%3DFkNMsmcMABT4bOOlEYMM5ODo3KWyVMgmVqldY5UlsVcl6nGGA7Dl6w%3D%3D&amp;data=05%7C01%7Cjkovacich%40spaar.com%7C7123e139f42e4f6d21d708da2c8c15b6%7Ca0056907f506449298f8b99c8ad8333e%7C0%7C0%7C637871277426679460%7CUnknown%7CTWFpbGZsb3d8eyJWIjoiMC4wLjAwMDAiLCJQIjoiV2luMzIiLCJBTiI6Ik1haWwiLCJXVCI6Mn0%3D%7C3000%7C%7C%7C&amp;sdata=PgGymnwPcXAT%2FAWeYAoSmQ337o47EXyFksEfZ3e1NkE%3D&amp;reserved=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nam04.safelinks.protection.outlook.com/?url=https%3A%2F%2Fwww.realtorscharitable.org%2Fevents&amp;data=05%7C01%7Cjkovacich%40spaar.com%7C8aac9374a7664d6d9d4508da26e537ea%7Ca0056907f506449298f8b99c8ad8333e%7C0%7C0%7C637865063171483582%7CUnknown%7CTWFpbGZsb3d8eyJWIjoiMC4wLjAwMDAiLCJQIjoiV2luMzIiLCJBTiI6Ik1haWwiLCJXVCI6Mn0%3D%7C3000%7C%7C%7C&amp;sdata=GZxaDBcbrQpw5ZAYEK4MT0Y8J2v%2BbsNWtOz6eZ%2FbKfI%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hyperlink" Target="https://spaar.com/news-statistics/statistics/"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spaar.com/news-statistics/" TargetMode="External"/><Relationship Id="rId5" Type="http://schemas.openxmlformats.org/officeDocument/2006/relationships/hyperlink" Target="https://spaar.stats.showingtime.com/reports/"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5B2C4E-A104-4370-8B89-A1FB83A15E6D}"/>
              </a:ext>
            </a:extLst>
          </p:cNvPr>
          <p:cNvSpPr>
            <a:spLocks noGrp="1"/>
          </p:cNvSpPr>
          <p:nvPr>
            <p:ph type="body" idx="1"/>
          </p:nvPr>
        </p:nvSpPr>
        <p:spPr>
          <a:xfrm>
            <a:off x="722313" y="457200"/>
            <a:ext cx="7772400" cy="2362200"/>
          </a:xfrm>
        </p:spPr>
        <p:txBody>
          <a:bodyPr>
            <a:normAutofit/>
          </a:bodyPr>
          <a:lstStyle/>
          <a:p>
            <a:br>
              <a:rPr lang="en-US" dirty="0">
                <a:solidFill>
                  <a:srgbClr val="000000"/>
                </a:solidFill>
              </a:rPr>
            </a:br>
            <a:endParaRPr lang="en-US" dirty="0"/>
          </a:p>
        </p:txBody>
      </p:sp>
      <p:pic>
        <p:nvPicPr>
          <p:cNvPr id="2" name="Picture 1">
            <a:extLst>
              <a:ext uri="{FF2B5EF4-FFF2-40B4-BE49-F238E27FC236}">
                <a16:creationId xmlns:a16="http://schemas.microsoft.com/office/drawing/2014/main" id="{8813F1EF-BDDF-4BEB-9727-0D1B70400166}"/>
              </a:ext>
            </a:extLst>
          </p:cNvPr>
          <p:cNvPicPr>
            <a:picLocks noChangeAspect="1"/>
          </p:cNvPicPr>
          <p:nvPr/>
        </p:nvPicPr>
        <p:blipFill>
          <a:blip r:embed="rId2"/>
          <a:stretch>
            <a:fillRect/>
          </a:stretch>
        </p:blipFill>
        <p:spPr>
          <a:xfrm>
            <a:off x="152400" y="758172"/>
            <a:ext cx="8862218" cy="1818062"/>
          </a:xfrm>
          <a:prstGeom prst="rect">
            <a:avLst/>
          </a:prstGeom>
        </p:spPr>
      </p:pic>
      <p:pic>
        <p:nvPicPr>
          <p:cNvPr id="3" name="Picture 2">
            <a:extLst>
              <a:ext uri="{FF2B5EF4-FFF2-40B4-BE49-F238E27FC236}">
                <a16:creationId xmlns:a16="http://schemas.microsoft.com/office/drawing/2014/main" id="{0C435859-0E19-4152-A7AC-CC5C604EE9C9}"/>
              </a:ext>
            </a:extLst>
          </p:cNvPr>
          <p:cNvPicPr>
            <a:picLocks noChangeAspect="1"/>
          </p:cNvPicPr>
          <p:nvPr/>
        </p:nvPicPr>
        <p:blipFill>
          <a:blip r:embed="rId3"/>
          <a:stretch>
            <a:fillRect/>
          </a:stretch>
        </p:blipFill>
        <p:spPr>
          <a:xfrm>
            <a:off x="1066800" y="273498"/>
            <a:ext cx="1755800" cy="969348"/>
          </a:xfrm>
          <a:prstGeom prst="rect">
            <a:avLst/>
          </a:prstGeom>
        </p:spPr>
      </p:pic>
      <p:sp>
        <p:nvSpPr>
          <p:cNvPr id="5" name="TextBox 4">
            <a:extLst>
              <a:ext uri="{FF2B5EF4-FFF2-40B4-BE49-F238E27FC236}">
                <a16:creationId xmlns:a16="http://schemas.microsoft.com/office/drawing/2014/main" id="{6A13D602-AD55-4DC4-ABE6-538290B654F0}"/>
              </a:ext>
            </a:extLst>
          </p:cNvPr>
          <p:cNvSpPr txBox="1"/>
          <p:nvPr/>
        </p:nvSpPr>
        <p:spPr>
          <a:xfrm>
            <a:off x="341313" y="3003102"/>
            <a:ext cx="8534400" cy="1723549"/>
          </a:xfrm>
          <a:prstGeom prst="rect">
            <a:avLst/>
          </a:prstGeom>
          <a:noFill/>
        </p:spPr>
        <p:txBody>
          <a:bodyPr wrap="square" rtlCol="0">
            <a:spAutoFit/>
          </a:bodyPr>
          <a:lstStyle/>
          <a:p>
            <a:pPr algn="ctr"/>
            <a:r>
              <a:rPr lang="en-US" sz="4000" b="1" dirty="0">
                <a:solidFill>
                  <a:srgbClr val="67B595"/>
                </a:solidFill>
                <a:latin typeface="Algerian" panose="04020705040A02060702" pitchFamily="82" charset="0"/>
              </a:rPr>
              <a:t>May 2022</a:t>
            </a:r>
            <a:endParaRPr lang="en-US" sz="2800" b="1" dirty="0">
              <a:solidFill>
                <a:srgbClr val="67B595"/>
              </a:solidFill>
              <a:latin typeface="Algerian" panose="04020705040A02060702" pitchFamily="82" charset="0"/>
            </a:endParaRPr>
          </a:p>
          <a:p>
            <a:pPr lvl="0"/>
            <a:endParaRPr lang="en-US" sz="1000" b="1" dirty="0">
              <a:solidFill>
                <a:schemeClr val="accent5">
                  <a:lumMod val="50000"/>
                </a:schemeClr>
              </a:solidFill>
            </a:endParaRPr>
          </a:p>
          <a:p>
            <a:pPr lvl="0"/>
            <a:endParaRPr lang="en-US" sz="800" b="1" dirty="0">
              <a:solidFill>
                <a:srgbClr val="F37121"/>
              </a:solidFill>
            </a:endParaRPr>
          </a:p>
          <a:p>
            <a:pPr lvl="0"/>
            <a:r>
              <a:rPr lang="en-US" sz="2400" b="1" dirty="0">
                <a:solidFill>
                  <a:srgbClr val="002060"/>
                </a:solidFill>
                <a:hlinkClick r:id="rId4"/>
              </a:rPr>
              <a:t>Check out SPAAR’s calendar </a:t>
            </a:r>
            <a:r>
              <a:rPr lang="en-US" sz="2400" b="1" dirty="0">
                <a:solidFill>
                  <a:srgbClr val="002060"/>
                </a:solidFill>
              </a:rPr>
              <a:t>to learn more about the education opportunities available as well as upcoming events.</a:t>
            </a:r>
          </a:p>
        </p:txBody>
      </p:sp>
      <p:pic>
        <p:nvPicPr>
          <p:cNvPr id="7" name="Picture 6">
            <a:extLst>
              <a:ext uri="{FF2B5EF4-FFF2-40B4-BE49-F238E27FC236}">
                <a16:creationId xmlns:a16="http://schemas.microsoft.com/office/drawing/2014/main" id="{851682EF-05C0-4115-A2F6-90CD5A17D1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606467"/>
            <a:ext cx="8709818" cy="830675"/>
          </a:xfrm>
          <a:prstGeom prst="rect">
            <a:avLst/>
          </a:prstGeom>
        </p:spPr>
      </p:pic>
    </p:spTree>
    <p:extLst>
      <p:ext uri="{BB962C8B-B14F-4D97-AF65-F5344CB8AC3E}">
        <p14:creationId xmlns:p14="http://schemas.microsoft.com/office/powerpoint/2010/main" val="413206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F0BF91-6B03-4FEC-AAF7-30C27223B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0AB2A8E-00EF-4E30-ACD0-BD86B3F4E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BD9D9-5F5F-4BCA-BFC3-EB40FFC5EB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
            <a:extLst>
              <a:ext uri="{FF2B5EF4-FFF2-40B4-BE49-F238E27FC236}">
                <a16:creationId xmlns:a16="http://schemas.microsoft.com/office/drawing/2014/main" id="{4725CD2A-1BE7-4CF2-8EFE-5D86F5880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
            <a:extLst>
              <a:ext uri="{FF2B5EF4-FFF2-40B4-BE49-F238E27FC236}">
                <a16:creationId xmlns:a16="http://schemas.microsoft.com/office/drawing/2014/main" id="{2738855F-D851-411E-99BB-42499DACA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a:extLst>
              <a:ext uri="{FF2B5EF4-FFF2-40B4-BE49-F238E27FC236}">
                <a16:creationId xmlns:a16="http://schemas.microsoft.com/office/drawing/2014/main" id="{79FE5429-ED7B-48B3-B914-787E6715C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a:extLst>
              <a:ext uri="{FF2B5EF4-FFF2-40B4-BE49-F238E27FC236}">
                <a16:creationId xmlns:a16="http://schemas.microsoft.com/office/drawing/2014/main" id="{8D64B881-3436-4FE3-9A86-1FA267271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a:extLst>
              <a:ext uri="{FF2B5EF4-FFF2-40B4-BE49-F238E27FC236}">
                <a16:creationId xmlns:a16="http://schemas.microsoft.com/office/drawing/2014/main" id="{7F60456B-C002-4A04-B569-4A76E62ADB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CC4A0A9-7C2A-4A91-BCC1-72F1BCAEC5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DCB2E1A-DCFE-41CF-A2B1-ADF258D5D7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796CD22-6205-4AD7-9B06-34421F24A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CFD51F2-C04B-4EDD-B843-52299DE396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BA67A68-3038-4041-8E44-EEF6C8D8F2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303C4E14-DA4E-4FA3-8817-D0E78AB8B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489444D-40E4-427C-A083-35432FBDB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E86B8F8-18DD-4708-9D88-783D284FB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547A3BCC-5EA3-4E15-B903-CB75B2A42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FB20977D-E5E1-4F64-9BEA-5A8D4CD5D1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A2966F6-DB39-47F0-A41E-5B520C3ADE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93F2A48D-506D-4029-B353-352D320F5B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D677698D-8EAA-4F01-AE4A-DB59B2350E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17536208-61C8-4793-A993-7EF3B3C2C3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B000EFE-D630-41D2-A924-502906473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5B0C9A0C-AADF-4EF3-9BF7-91801F4D7D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83C38E9-D8B0-4A02-9418-05562ADBE9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545F1137-AD11-414B-8A5E-8826F79C8E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950B37F-BFFB-4678-A3E2-97140FCE7B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3913ABC-94C8-4EA0-97CF-261522A92199}"/>
              </a:ext>
            </a:extLst>
          </p:cNvPr>
          <p:cNvSpPr txBox="1"/>
          <p:nvPr/>
        </p:nvSpPr>
        <p:spPr>
          <a:xfrm>
            <a:off x="147636" y="189102"/>
            <a:ext cx="8848725" cy="1569660"/>
          </a:xfrm>
          <a:prstGeom prst="rect">
            <a:avLst/>
          </a:prstGeom>
          <a:noFill/>
        </p:spPr>
        <p:txBody>
          <a:bodyPr wrap="square">
            <a:spAutoFit/>
          </a:bodyPr>
          <a:lstStyle/>
          <a:p>
            <a:pPr marL="0" marR="0"/>
            <a:r>
              <a:rPr lang="en-US" sz="2200" dirty="0">
                <a:effectLst/>
                <a:latin typeface="Calibri" panose="020F0502020204030204" pitchFamily="34" charset="0"/>
                <a:ea typeface="Calibri" panose="020F0502020204030204" pitchFamily="34" charset="0"/>
              </a:rPr>
              <a:t>Minnesota Realtors®: you are urged to message your state legislators to support the inclusion of key homeownership and housing affordability and supply provisions in the final version of the omnibus agriculture, housing, and broadband supplemental budget. </a:t>
            </a:r>
            <a:r>
              <a:rPr lang="en-US" sz="2200" u="sng" dirty="0">
                <a:solidFill>
                  <a:srgbClr val="0000FF"/>
                </a:solidFill>
                <a:effectLst/>
                <a:latin typeface="Calibri" panose="020F0502020204030204" pitchFamily="34" charset="0"/>
                <a:ea typeface="Calibri" panose="020F0502020204030204" pitchFamily="34" charset="0"/>
                <a:hlinkClick r:id="rId6"/>
              </a:rPr>
              <a:t>TAKE ACTION NOW</a:t>
            </a:r>
            <a:endParaRPr lang="en-US" sz="2200" dirty="0">
              <a:effectLst/>
              <a:latin typeface="Calibri" panose="020F0502020204030204" pitchFamily="34" charset="0"/>
              <a:ea typeface="Calibri" panose="020F0502020204030204" pitchFamily="34" charset="0"/>
            </a:endParaRPr>
          </a:p>
          <a:p>
            <a:pPr algn="l"/>
            <a:endParaRPr lang="en-US" sz="800" b="1" dirty="0">
              <a:solidFill>
                <a:srgbClr val="002060"/>
              </a:solidFill>
            </a:endParaRPr>
          </a:p>
        </p:txBody>
      </p:sp>
      <p:sp>
        <p:nvSpPr>
          <p:cNvPr id="2" name="TextBox 1">
            <a:extLst>
              <a:ext uri="{FF2B5EF4-FFF2-40B4-BE49-F238E27FC236}">
                <a16:creationId xmlns:a16="http://schemas.microsoft.com/office/drawing/2014/main" id="{66722864-6BE5-4FB3-9A7B-00ABA3BC8603}"/>
              </a:ext>
            </a:extLst>
          </p:cNvPr>
          <p:cNvSpPr txBox="1"/>
          <p:nvPr/>
        </p:nvSpPr>
        <p:spPr>
          <a:xfrm>
            <a:off x="266698" y="1758762"/>
            <a:ext cx="8610600" cy="5016758"/>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Times New Roman" panose="02020603050405020304" pitchFamily="18" charset="0"/>
              </a:rPr>
              <a:t>A new “First-Generation Homebuyers Down Payment Assistance Fund” (in the House’s bill)</a:t>
            </a:r>
            <a:endParaRPr lang="en-US" sz="1600" dirty="0">
              <a:effectLst/>
              <a:latin typeface="Calibri" panose="020F0502020204030204" pitchFamily="34" charset="0"/>
              <a:ea typeface="Calibri" panose="020F0502020204030204" pitchFamily="34" charset="0"/>
            </a:endParaRPr>
          </a:p>
          <a:p>
            <a:pPr marL="0" marR="0"/>
            <a:r>
              <a:rPr lang="en-US" sz="1600" dirty="0">
                <a:effectLst/>
                <a:latin typeface="Calibri" panose="020F0502020204030204" pitchFamily="34" charset="0"/>
                <a:ea typeface="Calibri" panose="020F0502020204030204" pitchFamily="34" charset="0"/>
              </a:rPr>
              <a:t>initiative represents an innovative approach for delivering down-payment assistance that attempts to better meet the needs of first-generation homebuyers, reduce barriers to homeownership and reduce Minnesota’s racial homeownership gap. Minnesota Realtors®, the Minnesota Homeownership Center, and Twin Cities Habitat for Humanity proposed this initiative, and it is also supported by a diverse coalition of non-profits, local units of government, businesses and business trade associations. The House bill includes $50 million for the proposed “First-Generation Homebuyers Down Payment Assistance Fund.”</a:t>
            </a:r>
          </a:p>
          <a:p>
            <a:pPr marL="0" marR="0"/>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Times New Roman" panose="02020603050405020304" pitchFamily="18" charset="0"/>
              </a:rPr>
              <a:t>Policies that will increase housing affordability and supply</a:t>
            </a:r>
            <a:endParaRPr lang="en-US" sz="1600" dirty="0">
              <a:effectLst/>
              <a:latin typeface="Calibri" panose="020F0502020204030204" pitchFamily="34" charset="0"/>
              <a:ea typeface="Calibri" panose="020F0502020204030204" pitchFamily="34" charset="0"/>
            </a:endParaRPr>
          </a:p>
          <a:p>
            <a:pPr marL="0" marR="0"/>
            <a:r>
              <a:rPr lang="en-US" sz="1600" dirty="0">
                <a:effectLst/>
                <a:latin typeface="Calibri" panose="020F0502020204030204" pitchFamily="34" charset="0"/>
                <a:ea typeface="Calibri" panose="020F0502020204030204" pitchFamily="34" charset="0"/>
              </a:rPr>
              <a:t>Minnesota needs more housing units. Buyers continue chasing diminishing inventory, driving up the median sales price and putting homeownership out of reach for too many Minnesotans. Minnesota needs to focus on what it can do to remove the barriers to building more new housing to meet both current and future demand.</a:t>
            </a:r>
          </a:p>
          <a:p>
            <a:pPr marL="0" marR="0"/>
            <a:endParaRPr lang="en-US" sz="400" dirty="0">
              <a:effectLst/>
              <a:latin typeface="Calibri" panose="020F0502020204030204" pitchFamily="34" charset="0"/>
              <a:ea typeface="Calibri" panose="020F0502020204030204" pitchFamily="34" charset="0"/>
            </a:endParaRPr>
          </a:p>
          <a:p>
            <a:pPr marL="0" marR="0"/>
            <a:r>
              <a:rPr lang="en-US" sz="1600" dirty="0">
                <a:effectLst/>
                <a:latin typeface="Calibri" panose="020F0502020204030204" pitchFamily="34" charset="0"/>
                <a:ea typeface="Calibri" panose="020F0502020204030204" pitchFamily="34" charset="0"/>
              </a:rPr>
              <a:t>The Senate bill includes provisions:</a:t>
            </a: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Prohibiting municipalities from requiring developers utilize a planned unit development (PUD) agreement for a proposed new residential development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Prohibiting municipalities from adopting aesthetic requirements for new residential developments.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5757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F0BF91-6B03-4FEC-AAF7-30C27223B6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159543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0AB2A8E-00EF-4E30-ACD0-BD86B3F4E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15954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BD9D9-5F5F-4BCA-BFC3-EB40FFC5E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159543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
            <a:extLst>
              <a:ext uri="{FF2B5EF4-FFF2-40B4-BE49-F238E27FC236}">
                <a16:creationId xmlns:a16="http://schemas.microsoft.com/office/drawing/2014/main" id="{4725CD2A-1BE7-4CF2-8EFE-5D86F5880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
            <a:extLst>
              <a:ext uri="{FF2B5EF4-FFF2-40B4-BE49-F238E27FC236}">
                <a16:creationId xmlns:a16="http://schemas.microsoft.com/office/drawing/2014/main" id="{2738855F-D851-411E-99BB-42499DACA7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a:extLst>
              <a:ext uri="{FF2B5EF4-FFF2-40B4-BE49-F238E27FC236}">
                <a16:creationId xmlns:a16="http://schemas.microsoft.com/office/drawing/2014/main" id="{79FE5429-ED7B-48B3-B914-787E6715C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a:extLst>
              <a:ext uri="{FF2B5EF4-FFF2-40B4-BE49-F238E27FC236}">
                <a16:creationId xmlns:a16="http://schemas.microsoft.com/office/drawing/2014/main" id="{8D64B881-3436-4FE3-9A86-1FA267271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a:extLst>
              <a:ext uri="{FF2B5EF4-FFF2-40B4-BE49-F238E27FC236}">
                <a16:creationId xmlns:a16="http://schemas.microsoft.com/office/drawing/2014/main" id="{7F60456B-C002-4A04-B569-4A76E62ADB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CC4A0A9-7C2A-4A91-BCC1-72F1BCAEC5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DCB2E1A-DCFE-41CF-A2B1-ADF258D5D7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796CD22-6205-4AD7-9B06-34421F24A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CFD51F2-C04B-4EDD-B843-52299DE39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BA67A68-3038-4041-8E44-EEF6C8D8F2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303C4E14-DA4E-4FA3-8817-D0E78AB8B3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489444D-40E4-427C-A083-35432FBDB1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E86B8F8-18DD-4708-9D88-783D284FB0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547A3BCC-5EA3-4E15-B903-CB75B2A422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FB20977D-E5E1-4F64-9BEA-5A8D4CD5D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A2966F6-DB39-47F0-A41E-5B520C3ADE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93F2A48D-506D-4029-B353-352D320F5B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D677698D-8EAA-4F01-AE4A-DB59B2350E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17536208-61C8-4793-A993-7EF3B3C2C3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B000EFE-D630-41D2-A924-502906473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5B0C9A0C-AADF-4EF3-9BF7-91801F4D7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83C38E9-D8B0-4A02-9418-05562ADBE9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545F1137-AD11-414B-8A5E-8826F79C8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950B37F-BFFB-4678-A3E2-97140FCE7B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8E2B9190-11EA-47F3-8AED-A35D2FDFAF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0828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E008DBA1-C4E0-43EC-A2E9-3202CDD45A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0828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158B663-8E7B-4B3A-B2F4-0366FD1786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08288"/>
            <a:ext cx="9525" cy="476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516ECD3-8EE0-4CBB-A62B-EB30C1F481AB}"/>
              </a:ext>
            </a:extLst>
          </p:cNvPr>
          <p:cNvSpPr txBox="1"/>
          <p:nvPr/>
        </p:nvSpPr>
        <p:spPr>
          <a:xfrm>
            <a:off x="266700" y="420024"/>
            <a:ext cx="8220075" cy="461665"/>
          </a:xfrm>
          <a:prstGeom prst="rect">
            <a:avLst/>
          </a:prstGeom>
          <a:noFill/>
        </p:spPr>
        <p:txBody>
          <a:bodyPr wrap="square">
            <a:spAutoFit/>
          </a:bodyPr>
          <a:lstStyle/>
          <a:p>
            <a:pPr algn="l"/>
            <a:r>
              <a:rPr lang="en-US" sz="2400" b="1" dirty="0">
                <a:solidFill>
                  <a:srgbClr val="000065"/>
                </a:solidFill>
                <a:effectLst/>
                <a:latin typeface="Arial" panose="020B0604020202020204" pitchFamily="34" charset="0"/>
              </a:rPr>
              <a:t>Time to spring clean: SPAAR’s Shred-It event is May 13</a:t>
            </a:r>
            <a:endParaRPr lang="en-US" sz="2400" b="1" dirty="0">
              <a:solidFill>
                <a:srgbClr val="717A80"/>
              </a:solidFill>
              <a:effectLst/>
              <a:latin typeface="Arial" panose="020B0604020202020204" pitchFamily="34" charset="0"/>
            </a:endParaRPr>
          </a:p>
        </p:txBody>
      </p:sp>
      <p:sp>
        <p:nvSpPr>
          <p:cNvPr id="2" name="TextBox 1">
            <a:extLst>
              <a:ext uri="{FF2B5EF4-FFF2-40B4-BE49-F238E27FC236}">
                <a16:creationId xmlns:a16="http://schemas.microsoft.com/office/drawing/2014/main" id="{4CAB635C-E0DB-4BF4-979B-D31265AFF8A2}"/>
              </a:ext>
            </a:extLst>
          </p:cNvPr>
          <p:cNvSpPr txBox="1"/>
          <p:nvPr/>
        </p:nvSpPr>
        <p:spPr>
          <a:xfrm>
            <a:off x="172915" y="1027748"/>
            <a:ext cx="8798169" cy="2862322"/>
          </a:xfrm>
          <a:prstGeom prst="rect">
            <a:avLst/>
          </a:prstGeom>
          <a:noFill/>
        </p:spPr>
        <p:txBody>
          <a:bodyPr wrap="square" rtlCol="0">
            <a:spAutoFit/>
          </a:bodyPr>
          <a:lstStyle/>
          <a:p>
            <a:pPr algn="l" fontAlgn="base"/>
            <a:r>
              <a:rPr lang="en-US" sz="2000" b="0" i="0" dirty="0">
                <a:effectLst/>
                <a:latin typeface="Arial" panose="020B0604020202020204" pitchFamily="34" charset="0"/>
                <a:cs typeface="Arial" panose="020B0604020202020204" pitchFamily="34" charset="0"/>
              </a:rPr>
              <a:t>SPAAR annual </a:t>
            </a:r>
            <a:r>
              <a:rPr lang="en-US" sz="2000" dirty="0">
                <a:latin typeface="Arial" panose="020B0604020202020204" pitchFamily="34" charset="0"/>
                <a:cs typeface="Arial" panose="020B0604020202020204" pitchFamily="34" charset="0"/>
              </a:rPr>
              <a:t>m</a:t>
            </a:r>
            <a:r>
              <a:rPr lang="en-US" sz="2000" b="0" i="0" dirty="0">
                <a:effectLst/>
                <a:latin typeface="Arial" panose="020B0604020202020204" pitchFamily="34" charset="0"/>
                <a:cs typeface="Arial" panose="020B0604020202020204" pitchFamily="34" charset="0"/>
              </a:rPr>
              <a:t>ember </a:t>
            </a:r>
            <a:r>
              <a:rPr lang="en-US" sz="2000" dirty="0">
                <a:latin typeface="Arial" panose="020B0604020202020204" pitchFamily="34" charset="0"/>
                <a:cs typeface="Arial" panose="020B0604020202020204" pitchFamily="34" charset="0"/>
              </a:rPr>
              <a:t>a</a:t>
            </a:r>
            <a:r>
              <a:rPr lang="en-US" sz="2000" b="0" i="0" dirty="0">
                <a:effectLst/>
                <a:latin typeface="Arial" panose="020B0604020202020204" pitchFamily="34" charset="0"/>
                <a:cs typeface="Arial" panose="020B0604020202020204" pitchFamily="34" charset="0"/>
              </a:rPr>
              <a:t>ppreciation </a:t>
            </a:r>
            <a:r>
              <a:rPr lang="en-US" sz="2000" dirty="0">
                <a:latin typeface="Arial" panose="020B0604020202020204" pitchFamily="34" charset="0"/>
                <a:cs typeface="Arial" panose="020B0604020202020204" pitchFamily="34" charset="0"/>
              </a:rPr>
              <a:t>e</a:t>
            </a:r>
            <a:r>
              <a:rPr lang="en-US" sz="2000" b="0" i="0" dirty="0">
                <a:effectLst/>
                <a:latin typeface="Arial" panose="020B0604020202020204" pitchFamily="34" charset="0"/>
                <a:cs typeface="Arial" panose="020B0604020202020204" pitchFamily="34" charset="0"/>
              </a:rPr>
              <a:t>vent, Shred-It, takes place at SPAAR on Friday, May 13, from 11am to 2pm.</a:t>
            </a:r>
            <a:r>
              <a:rPr lang="en-US"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Bring documents to shred.</a:t>
            </a:r>
          </a:p>
          <a:p>
            <a:pPr algn="l" fontAlgn="base"/>
            <a:endParaRPr lang="en-US" sz="2000" b="1" i="0" dirty="0">
              <a:effectLst/>
              <a:latin typeface="Arial" panose="020B0604020202020204" pitchFamily="34" charset="0"/>
              <a:cs typeface="Arial" panose="020B0604020202020204" pitchFamily="34" charset="0"/>
            </a:endParaRPr>
          </a:p>
          <a:p>
            <a:pPr fontAlgn="base"/>
            <a:r>
              <a:rPr lang="en-US" sz="2000" dirty="0">
                <a:latin typeface="Arial" panose="020B0604020202020204" pitchFamily="34" charset="0"/>
                <a:cs typeface="Arial" panose="020B0604020202020204" pitchFamily="34" charset="0"/>
              </a:rPr>
              <a:t>For </a:t>
            </a:r>
            <a:r>
              <a:rPr lang="en-US" sz="2000" b="0" i="0" dirty="0">
                <a:effectLst/>
                <a:latin typeface="Arial" panose="020B0604020202020204" pitchFamily="34" charset="0"/>
                <a:cs typeface="Arial" panose="020B0604020202020204" pitchFamily="34" charset="0"/>
              </a:rPr>
              <a:t>information security purposes, members are asked to wait while documents are shred and destroyed. Do not drop and leave.</a:t>
            </a:r>
            <a:br>
              <a:rPr lang="en-US" sz="2000" b="0" i="0" dirty="0">
                <a:effectLst/>
                <a:latin typeface="Arial" panose="020B0604020202020204" pitchFamily="34" charset="0"/>
                <a:cs typeface="Arial" panose="020B0604020202020204" pitchFamily="34" charset="0"/>
              </a:rPr>
            </a:br>
            <a:endParaRPr lang="en-US" sz="2000" b="0" i="0" dirty="0">
              <a:effectLst/>
              <a:latin typeface="Arial" panose="020B0604020202020204" pitchFamily="34" charset="0"/>
              <a:cs typeface="Arial" panose="020B0604020202020204" pitchFamily="34" charset="0"/>
            </a:endParaRPr>
          </a:p>
          <a:p>
            <a:pPr fontAlgn="base"/>
            <a:r>
              <a:rPr lang="en-US" sz="2000" b="1" i="0" dirty="0">
                <a:effectLst/>
                <a:latin typeface="Arial" panose="020B0604020202020204" pitchFamily="34" charset="0"/>
                <a:cs typeface="Arial" panose="020B0604020202020204" pitchFamily="34" charset="0"/>
              </a:rPr>
              <a:t>Enjoy a free lunch while your documents are destroyed on-site. </a:t>
            </a:r>
            <a:endParaRPr lang="en-US" sz="2000" b="0" i="0" dirty="0">
              <a:solidFill>
                <a:srgbClr val="666666"/>
              </a:solidFill>
              <a:effectLst/>
              <a:latin typeface="Open Sans" panose="020B0606030504020204" pitchFamily="34" charset="0"/>
            </a:endParaRPr>
          </a:p>
          <a:p>
            <a:pPr fontAlgn="base"/>
            <a:endParaRPr lang="en-US" sz="2000" b="0" i="0" dirty="0">
              <a:effectLst/>
              <a:latin typeface="Arial" panose="020B0604020202020204" pitchFamily="34" charset="0"/>
              <a:cs typeface="Arial" panose="020B0604020202020204" pitchFamily="34" charset="0"/>
            </a:endParaRPr>
          </a:p>
          <a:p>
            <a:pPr algn="l" fontAlgn="base"/>
            <a:r>
              <a:rPr lang="en-US" sz="2000" b="0" i="0" dirty="0">
                <a:effectLst/>
                <a:latin typeface="Arial" panose="020B0604020202020204" pitchFamily="34" charset="0"/>
                <a:cs typeface="Arial" panose="020B0604020202020204" pitchFamily="34" charset="0"/>
              </a:rPr>
              <a:t>The Shred-It is event is free and open to all SPAAR members.</a:t>
            </a:r>
          </a:p>
        </p:txBody>
      </p:sp>
      <p:pic>
        <p:nvPicPr>
          <p:cNvPr id="6" name="Picture 1">
            <a:extLst>
              <a:ext uri="{FF2B5EF4-FFF2-40B4-BE49-F238E27FC236}">
                <a16:creationId xmlns:a16="http://schemas.microsoft.com/office/drawing/2014/main" id="{65147D5E-8906-4873-9AAB-D038BE5A1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458" y="957263"/>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AD09AAB1-3E52-4250-9EB1-2C1CA92386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458" y="957263"/>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96C0F72-F11E-4298-BBCD-EC5A9FAC32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458" y="957263"/>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indoor&#10;&#10;Description automatically generated">
            <a:extLst>
              <a:ext uri="{FF2B5EF4-FFF2-40B4-BE49-F238E27FC236}">
                <a16:creationId xmlns:a16="http://schemas.microsoft.com/office/drawing/2014/main" id="{B8166984-2050-4878-B951-EA9250ED2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643" y="3912930"/>
            <a:ext cx="4582713" cy="2749628"/>
          </a:xfrm>
          <a:prstGeom prst="rect">
            <a:avLst/>
          </a:prstGeom>
        </p:spPr>
      </p:pic>
    </p:spTree>
    <p:extLst>
      <p:ext uri="{BB962C8B-B14F-4D97-AF65-F5344CB8AC3E}">
        <p14:creationId xmlns:p14="http://schemas.microsoft.com/office/powerpoint/2010/main" val="398824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F0BF91-6B03-4FEC-AAF7-30C27223B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0AB2A8E-00EF-4E30-ACD0-BD86B3F4E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BD9D9-5F5F-4BCA-BFC3-EB40FFC5EB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
            <a:extLst>
              <a:ext uri="{FF2B5EF4-FFF2-40B4-BE49-F238E27FC236}">
                <a16:creationId xmlns:a16="http://schemas.microsoft.com/office/drawing/2014/main" id="{4725CD2A-1BE7-4CF2-8EFE-5D86F5880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
            <a:extLst>
              <a:ext uri="{FF2B5EF4-FFF2-40B4-BE49-F238E27FC236}">
                <a16:creationId xmlns:a16="http://schemas.microsoft.com/office/drawing/2014/main" id="{2738855F-D851-411E-99BB-42499DACA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a:extLst>
              <a:ext uri="{FF2B5EF4-FFF2-40B4-BE49-F238E27FC236}">
                <a16:creationId xmlns:a16="http://schemas.microsoft.com/office/drawing/2014/main" id="{79FE5429-ED7B-48B3-B914-787E6715C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a:extLst>
              <a:ext uri="{FF2B5EF4-FFF2-40B4-BE49-F238E27FC236}">
                <a16:creationId xmlns:a16="http://schemas.microsoft.com/office/drawing/2014/main" id="{8D64B881-3436-4FE3-9A86-1FA267271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a:extLst>
              <a:ext uri="{FF2B5EF4-FFF2-40B4-BE49-F238E27FC236}">
                <a16:creationId xmlns:a16="http://schemas.microsoft.com/office/drawing/2014/main" id="{7F60456B-C002-4A04-B569-4A76E62ADB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CC4A0A9-7C2A-4A91-BCC1-72F1BCAEC5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DCB2E1A-DCFE-41CF-A2B1-ADF258D5D7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796CD22-6205-4AD7-9B06-34421F24A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CFD51F2-C04B-4EDD-B843-52299DE396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BA67A68-3038-4041-8E44-EEF6C8D8F2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303C4E14-DA4E-4FA3-8817-D0E78AB8B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489444D-40E4-427C-A083-35432FBDB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E86B8F8-18DD-4708-9D88-783D284FB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547A3BCC-5EA3-4E15-B903-CB75B2A42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FB20977D-E5E1-4F64-9BEA-5A8D4CD5D1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A2966F6-DB39-47F0-A41E-5B520C3ADE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93F2A48D-506D-4029-B353-352D320F5B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D677698D-8EAA-4F01-AE4A-DB59B2350E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17536208-61C8-4793-A993-7EF3B3C2C3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B000EFE-D630-41D2-A924-502906473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5B0C9A0C-AADF-4EF3-9BF7-91801F4D7D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83C38E9-D8B0-4A02-9418-05562ADBE9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545F1137-AD11-414B-8A5E-8826F79C8E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950B37F-BFFB-4678-A3E2-97140FCE7B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3913ABC-94C8-4EA0-97CF-261522A92199}"/>
              </a:ext>
            </a:extLst>
          </p:cNvPr>
          <p:cNvSpPr txBox="1"/>
          <p:nvPr/>
        </p:nvSpPr>
        <p:spPr>
          <a:xfrm>
            <a:off x="228600" y="304347"/>
            <a:ext cx="8686800" cy="1107996"/>
          </a:xfrm>
          <a:prstGeom prst="rect">
            <a:avLst/>
          </a:prstGeom>
          <a:noFill/>
        </p:spPr>
        <p:txBody>
          <a:bodyPr wrap="square">
            <a:spAutoFit/>
          </a:bodyPr>
          <a:lstStyle/>
          <a:p>
            <a:r>
              <a:rPr lang="en-US" sz="2400" b="1" dirty="0">
                <a:solidFill>
                  <a:schemeClr val="tx2">
                    <a:lumMod val="50000"/>
                  </a:schemeClr>
                </a:solidFill>
                <a:latin typeface="Arial" panose="020B0604020202020204" pitchFamily="34" charset="0"/>
                <a:cs typeface="Arial" panose="020B0604020202020204" pitchFamily="34" charset="0"/>
              </a:rPr>
              <a:t>Biggest Tuesday Sales Meeting Ever is back and in person!</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DCE8B2B-2C4E-475C-AAE7-9E76032B6446}"/>
              </a:ext>
            </a:extLst>
          </p:cNvPr>
          <p:cNvGraphicFramePr>
            <a:graphicFrameLocks noGrp="1"/>
          </p:cNvGraphicFramePr>
          <p:nvPr/>
        </p:nvGraphicFramePr>
        <p:xfrm>
          <a:off x="457200" y="2302033"/>
          <a:ext cx="8229600" cy="4219576"/>
        </p:xfrm>
        <a:graphic>
          <a:graphicData uri="http://schemas.openxmlformats.org/drawingml/2006/table">
            <a:tbl>
              <a:tblPr/>
              <a:tblGrid>
                <a:gridCol w="8229600">
                  <a:extLst>
                    <a:ext uri="{9D8B030D-6E8A-4147-A177-3AD203B41FA5}">
                      <a16:colId xmlns:a16="http://schemas.microsoft.com/office/drawing/2014/main" val="3037788667"/>
                    </a:ext>
                  </a:extLst>
                </a:gridCol>
              </a:tblGrid>
              <a:tr h="0">
                <a:tc>
                  <a:txBody>
                    <a:bodyPr/>
                    <a:lstStyle/>
                    <a:p>
                      <a:endParaRPr lang="en-US"/>
                    </a:p>
                  </a:txBody>
                  <a:tcPr marL="4763" marR="4763" marT="4763" marB="4763">
                    <a:lnL>
                      <a:noFill/>
                    </a:lnL>
                    <a:lnR>
                      <a:noFill/>
                    </a:lnR>
                    <a:lnT>
                      <a:noFill/>
                    </a:lnT>
                    <a:lnB>
                      <a:noFill/>
                    </a:lnB>
                    <a:solidFill>
                      <a:srgbClr val="E6E6E6"/>
                    </a:solidFill>
                  </a:tcPr>
                </a:tc>
                <a:extLst>
                  <a:ext uri="{0D108BD9-81ED-4DB2-BD59-A6C34878D82A}">
                    <a16:rowId xmlns:a16="http://schemas.microsoft.com/office/drawing/2014/main" val="3493501570"/>
                  </a:ext>
                </a:extLst>
              </a:tr>
              <a:tr h="0">
                <a:tc>
                  <a:txBody>
                    <a:bodyPr/>
                    <a:lstStyle/>
                    <a:p>
                      <a:pPr algn="l"/>
                      <a:endParaRPr lang="en-US" dirty="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639335929"/>
                  </a:ext>
                </a:extLst>
              </a:tr>
              <a:tr h="0">
                <a:tc>
                  <a:txBody>
                    <a:bodyPr/>
                    <a:lstStyle/>
                    <a:p>
                      <a:pPr algn="l"/>
                      <a:endParaRPr lang="en-US" dirty="0">
                        <a:solidFill>
                          <a:srgbClr val="403F42"/>
                        </a:solidFill>
                        <a:effectLst/>
                        <a:latin typeface="Arial" panose="020B0604020202020204" pitchFamily="34" charset="0"/>
                      </a:endParaRPr>
                    </a:p>
                    <a:p>
                      <a:pPr algn="l"/>
                      <a:endParaRPr lang="en-US" b="0" i="0" dirty="0">
                        <a:solidFill>
                          <a:schemeClr val="tx1"/>
                        </a:solidFill>
                        <a:effectLst/>
                        <a:latin typeface="Arial" panose="020B0604020202020204" pitchFamily="34" charset="0"/>
                      </a:endParaRPr>
                    </a:p>
                    <a:p>
                      <a:pPr algn="l"/>
                      <a:endParaRPr lang="en-US" b="0" i="0" dirty="0">
                        <a:solidFill>
                          <a:schemeClr val="tx1"/>
                        </a:solidFill>
                        <a:effectLst/>
                        <a:latin typeface="Arial" panose="020B0604020202020204" pitchFamily="34" charset="0"/>
                      </a:endParaRPr>
                    </a:p>
                    <a:p>
                      <a:pPr algn="l"/>
                      <a:endParaRPr lang="en-US" b="0" i="0" dirty="0">
                        <a:solidFill>
                          <a:schemeClr val="tx1"/>
                        </a:solidFill>
                        <a:effectLst/>
                        <a:latin typeface="Arial" panose="020B0604020202020204" pitchFamily="34" charset="0"/>
                      </a:endParaRPr>
                    </a:p>
                    <a:p>
                      <a:pPr algn="l"/>
                      <a:r>
                        <a:rPr lang="en-US" sz="1800" dirty="0">
                          <a:solidFill>
                            <a:schemeClr val="tx1"/>
                          </a:solidFill>
                          <a:effectLst/>
                          <a:latin typeface="Arial" panose="020B0604020202020204" pitchFamily="34" charset="0"/>
                        </a:rPr>
                        <a:t>Join fellow SPAAR members on Tuesday, May 17, at Shoreview Community Center for the following line up:</a:t>
                      </a:r>
                    </a:p>
                    <a:p>
                      <a:pPr algn="l"/>
                      <a:endParaRPr lang="en-US" sz="1800" dirty="0">
                        <a:solidFill>
                          <a:schemeClr val="tx1"/>
                        </a:solidFill>
                        <a:effectLst/>
                        <a:latin typeface="Arial" panose="020B0604020202020204" pitchFamily="34" charset="0"/>
                      </a:endParaRPr>
                    </a:p>
                    <a:p>
                      <a:pPr algn="l">
                        <a:buFont typeface="Arial" panose="020B0604020202020204" pitchFamily="34" charset="0"/>
                        <a:buChar char="•"/>
                      </a:pPr>
                      <a:r>
                        <a:rPr lang="en-US" sz="1800" dirty="0">
                          <a:solidFill>
                            <a:schemeClr val="tx1"/>
                          </a:solidFill>
                          <a:effectLst/>
                          <a:latin typeface="Arial" panose="020B0604020202020204" pitchFamily="34" charset="0"/>
                        </a:rPr>
                        <a:t>8:30am – Registration</a:t>
                      </a:r>
                      <a:r>
                        <a:rPr lang="en-US" sz="1800">
                          <a:solidFill>
                            <a:schemeClr val="tx1"/>
                          </a:solidFill>
                          <a:effectLst/>
                          <a:latin typeface="Arial" panose="020B0604020202020204" pitchFamily="34" charset="0"/>
                        </a:rPr>
                        <a:t>, breakfast and </a:t>
                      </a:r>
                      <a:r>
                        <a:rPr lang="en-US" sz="1800" dirty="0">
                          <a:solidFill>
                            <a:schemeClr val="tx1"/>
                          </a:solidFill>
                          <a:effectLst/>
                          <a:latin typeface="Arial" panose="020B0604020202020204" pitchFamily="34" charset="0"/>
                        </a:rPr>
                        <a:t>networking vendor fair</a:t>
                      </a:r>
                    </a:p>
                    <a:p>
                      <a:pPr algn="l">
                        <a:buFont typeface="Arial" panose="020B0604020202020204" pitchFamily="34" charset="0"/>
                        <a:buChar char="•"/>
                      </a:pPr>
                      <a:r>
                        <a:rPr lang="en-US" sz="1800" dirty="0">
                          <a:solidFill>
                            <a:schemeClr val="tx1"/>
                          </a:solidFill>
                          <a:effectLst/>
                          <a:latin typeface="Arial" panose="020B0604020202020204" pitchFamily="34" charset="0"/>
                        </a:rPr>
                        <a:t>9:30am – MLS Update, John Mosey (0 CE)</a:t>
                      </a:r>
                    </a:p>
                    <a:p>
                      <a:pPr algn="l">
                        <a:buFont typeface="Arial" panose="020B0604020202020204" pitchFamily="34" charset="0"/>
                        <a:buChar char="•"/>
                      </a:pPr>
                      <a:r>
                        <a:rPr lang="en-US" sz="1800" dirty="0">
                          <a:solidFill>
                            <a:schemeClr val="tx1"/>
                          </a:solidFill>
                          <a:effectLst/>
                          <a:latin typeface="Arial" panose="020B0604020202020204" pitchFamily="34" charset="0"/>
                        </a:rPr>
                        <a:t>10:15am – Blockchain, Bitcoin &amp; Other Confusing Stuff, Bill Lublin (1.5 CE)</a:t>
                      </a:r>
                    </a:p>
                    <a:p>
                      <a:pPr algn="l"/>
                      <a:endParaRPr lang="en-US" sz="1800" b="0" i="0" dirty="0">
                        <a:solidFill>
                          <a:schemeClr val="tx1"/>
                        </a:solidFill>
                        <a:effectLst/>
                        <a:latin typeface="Arial" panose="020B0604020202020204" pitchFamily="34" charset="0"/>
                      </a:endParaRPr>
                    </a:p>
                    <a:p>
                      <a:pPr algn="l"/>
                      <a:r>
                        <a:rPr lang="en-US" sz="1800" b="1" i="0" u="none" dirty="0">
                          <a:solidFill>
                            <a:schemeClr val="tx1"/>
                          </a:solidFill>
                          <a:effectLst/>
                          <a:latin typeface="Arial" panose="020B0604020202020204" pitchFamily="34" charset="0"/>
                          <a:hlinkClick r:id="rId6"/>
                        </a:rPr>
                        <a:t>Register here for Biggest Tuesday Sales Meeting Ever!, </a:t>
                      </a:r>
                      <a:r>
                        <a:rPr lang="en-US" sz="1800" b="0" i="0" dirty="0">
                          <a:solidFill>
                            <a:schemeClr val="tx1"/>
                          </a:solidFill>
                          <a:effectLst/>
                          <a:latin typeface="Arial" panose="020B0604020202020204" pitchFamily="34" charset="0"/>
                        </a:rPr>
                        <a:t>sponsored by </a:t>
                      </a:r>
                    </a:p>
                    <a:p>
                      <a:pPr algn="l"/>
                      <a:r>
                        <a:rPr lang="en-US" sz="1800" b="0" i="0" dirty="0">
                          <a:solidFill>
                            <a:schemeClr val="tx1"/>
                          </a:solidFill>
                          <a:effectLst/>
                          <a:latin typeface="Arial" panose="020B0604020202020204" pitchFamily="34" charset="0"/>
                        </a:rPr>
                        <a:t>SPAAR’s Metro YPN Committee.</a:t>
                      </a:r>
                    </a:p>
                  </a:txBody>
                  <a:tcPr marL="95250" marR="47625" marT="47625" marB="47625">
                    <a:lnL>
                      <a:noFill/>
                    </a:lnL>
                    <a:lnR>
                      <a:noFill/>
                    </a:lnR>
                    <a:lnT>
                      <a:noFill/>
                    </a:lnT>
                    <a:lnB>
                      <a:noFill/>
                    </a:lnB>
                  </a:tcPr>
                </a:tc>
                <a:extLst>
                  <a:ext uri="{0D108BD9-81ED-4DB2-BD59-A6C34878D82A}">
                    <a16:rowId xmlns:a16="http://schemas.microsoft.com/office/drawing/2014/main" val="1255207072"/>
                  </a:ext>
                </a:extLst>
              </a:tr>
            </a:tbl>
          </a:graphicData>
        </a:graphic>
      </p:graphicFrame>
      <p:pic>
        <p:nvPicPr>
          <p:cNvPr id="5" name="Picture 4" descr="A picture containing company name&#10;&#10;Description automatically generated">
            <a:extLst>
              <a:ext uri="{FF2B5EF4-FFF2-40B4-BE49-F238E27FC236}">
                <a16:creationId xmlns:a16="http://schemas.microsoft.com/office/drawing/2014/main" id="{4EE6006E-8DFC-4FB7-9CBD-B5E592749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858345"/>
            <a:ext cx="4228743" cy="2819162"/>
          </a:xfrm>
          <a:prstGeom prst="rect">
            <a:avLst/>
          </a:prstGeom>
        </p:spPr>
      </p:pic>
    </p:spTree>
    <p:extLst>
      <p:ext uri="{BB962C8B-B14F-4D97-AF65-F5344CB8AC3E}">
        <p14:creationId xmlns:p14="http://schemas.microsoft.com/office/powerpoint/2010/main" val="18800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F0BF91-6B03-4FEC-AAF7-30C27223B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0AB2A8E-00EF-4E30-ACD0-BD86B3F4E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BD9D9-5F5F-4BCA-BFC3-EB40FFC5EB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159543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
            <a:extLst>
              <a:ext uri="{FF2B5EF4-FFF2-40B4-BE49-F238E27FC236}">
                <a16:creationId xmlns:a16="http://schemas.microsoft.com/office/drawing/2014/main" id="{4725CD2A-1BE7-4CF2-8EFE-5D86F5880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
            <a:extLst>
              <a:ext uri="{FF2B5EF4-FFF2-40B4-BE49-F238E27FC236}">
                <a16:creationId xmlns:a16="http://schemas.microsoft.com/office/drawing/2014/main" id="{2738855F-D851-411E-99BB-42499DACA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a:extLst>
              <a:ext uri="{FF2B5EF4-FFF2-40B4-BE49-F238E27FC236}">
                <a16:creationId xmlns:a16="http://schemas.microsoft.com/office/drawing/2014/main" id="{79FE5429-ED7B-48B3-B914-787E6715C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a:extLst>
              <a:ext uri="{FF2B5EF4-FFF2-40B4-BE49-F238E27FC236}">
                <a16:creationId xmlns:a16="http://schemas.microsoft.com/office/drawing/2014/main" id="{8D64B881-3436-4FE3-9A86-1FA267271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a:extLst>
              <a:ext uri="{FF2B5EF4-FFF2-40B4-BE49-F238E27FC236}">
                <a16:creationId xmlns:a16="http://schemas.microsoft.com/office/drawing/2014/main" id="{7F60456B-C002-4A04-B569-4A76E62ADB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CC4A0A9-7C2A-4A91-BCC1-72F1BCAEC5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DCB2E1A-DCFE-41CF-A2B1-ADF258D5D7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796CD22-6205-4AD7-9B06-34421F24A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CFD51F2-C04B-4EDD-B843-52299DE396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BA67A68-3038-4041-8E44-EEF6C8D8F2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303C4E14-DA4E-4FA3-8817-D0E78AB8B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489444D-40E4-427C-A083-35432FBDB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E86B8F8-18DD-4708-9D88-783D284FB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547A3BCC-5EA3-4E15-B903-CB75B2A42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FB20977D-E5E1-4F64-9BEA-5A8D4CD5D1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A2966F6-DB39-47F0-A41E-5B520C3ADE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93F2A48D-506D-4029-B353-352D320F5B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D677698D-8EAA-4F01-AE4A-DB59B2350E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17536208-61C8-4793-A993-7EF3B3C2C3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B000EFE-D630-41D2-A924-502906473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5B0C9A0C-AADF-4EF3-9BF7-91801F4D7D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83C38E9-D8B0-4A02-9418-05562ADBE9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545F1137-AD11-414B-8A5E-8826F79C8E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950B37F-BFFB-4678-A3E2-97140FCE7B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3913ABC-94C8-4EA0-97CF-261522A92199}"/>
              </a:ext>
            </a:extLst>
          </p:cNvPr>
          <p:cNvSpPr txBox="1"/>
          <p:nvPr/>
        </p:nvSpPr>
        <p:spPr>
          <a:xfrm>
            <a:off x="228600" y="304347"/>
            <a:ext cx="8686800" cy="400110"/>
          </a:xfrm>
          <a:prstGeom prst="rect">
            <a:avLst/>
          </a:prstGeom>
          <a:noFill/>
        </p:spPr>
        <p:txBody>
          <a:bodyPr wrap="square">
            <a:spAutoFit/>
          </a:bodyPr>
          <a:lstStyle/>
          <a:p>
            <a:r>
              <a:rPr lang="en-US" sz="2000" b="1" dirty="0">
                <a:solidFill>
                  <a:srgbClr val="282049"/>
                </a:solidFill>
                <a:effectLst/>
                <a:latin typeface="Arial" panose="020B0604020202020204" pitchFamily="34" charset="0"/>
                <a:ea typeface="Times New Roman" panose="02020603050405020304" pitchFamily="18" charset="0"/>
              </a:rPr>
              <a:t>Non-member access becomes single access service effective now</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DCE8B2B-2C4E-475C-AAE7-9E76032B6446}"/>
              </a:ext>
            </a:extLst>
          </p:cNvPr>
          <p:cNvGraphicFramePr>
            <a:graphicFrameLocks noGrp="1"/>
          </p:cNvGraphicFramePr>
          <p:nvPr>
            <p:extLst>
              <p:ext uri="{D42A27DB-BD31-4B8C-83A1-F6EECF244321}">
                <p14:modId xmlns:p14="http://schemas.microsoft.com/office/powerpoint/2010/main" val="357992058"/>
              </p:ext>
            </p:extLst>
          </p:nvPr>
        </p:nvGraphicFramePr>
        <p:xfrm>
          <a:off x="304800" y="838200"/>
          <a:ext cx="8229600" cy="4768216"/>
        </p:xfrm>
        <a:graphic>
          <a:graphicData uri="http://schemas.openxmlformats.org/drawingml/2006/table">
            <a:tbl>
              <a:tblPr/>
              <a:tblGrid>
                <a:gridCol w="8229600">
                  <a:extLst>
                    <a:ext uri="{9D8B030D-6E8A-4147-A177-3AD203B41FA5}">
                      <a16:colId xmlns:a16="http://schemas.microsoft.com/office/drawing/2014/main" val="3037788667"/>
                    </a:ext>
                  </a:extLst>
                </a:gridCol>
              </a:tblGrid>
              <a:tr h="0">
                <a:tc>
                  <a:txBody>
                    <a:bodyPr/>
                    <a:lstStyle/>
                    <a:p>
                      <a:endParaRPr lang="en-US" dirty="0"/>
                    </a:p>
                  </a:txBody>
                  <a:tcPr marL="4763" marR="4763" marT="4763" marB="4763">
                    <a:lnL>
                      <a:noFill/>
                    </a:lnL>
                    <a:lnR>
                      <a:noFill/>
                    </a:lnR>
                    <a:lnT>
                      <a:noFill/>
                    </a:lnT>
                    <a:lnB>
                      <a:noFill/>
                    </a:lnB>
                    <a:solidFill>
                      <a:srgbClr val="E6E6E6"/>
                    </a:solidFill>
                  </a:tcPr>
                </a:tc>
                <a:extLst>
                  <a:ext uri="{0D108BD9-81ED-4DB2-BD59-A6C34878D82A}">
                    <a16:rowId xmlns:a16="http://schemas.microsoft.com/office/drawing/2014/main" val="3493501570"/>
                  </a:ext>
                </a:extLst>
              </a:tr>
              <a:tr h="0">
                <a:tc>
                  <a:txBody>
                    <a:bodyPr/>
                    <a:lstStyle/>
                    <a:p>
                      <a:pPr algn="l"/>
                      <a:endParaRPr lang="en-US" dirty="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639335929"/>
                  </a:ext>
                </a:extLst>
              </a:tr>
              <a:tr h="0">
                <a:tc>
                  <a:txBody>
                    <a:bodyPr/>
                    <a:lstStyle/>
                    <a:p>
                      <a:r>
                        <a:rPr lang="en-US" sz="1800" kern="1200" dirty="0">
                          <a:solidFill>
                            <a:schemeClr val="tx1"/>
                          </a:solidFill>
                          <a:effectLst/>
                          <a:latin typeface="+mn-lt"/>
                          <a:ea typeface="+mn-ea"/>
                          <a:cs typeface="+mn-cs"/>
                        </a:rPr>
                        <a:t>Supra has changed the non-member access to single access effective May 3. What does this mean? In a nutshell, Supra is making the process easier to grant access to non-members such as contractors, sewer inspectors and others who are not otherwise eligible to have their own Supra key when requesting access to listings.</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Supra will now offer an effortless way to invite non-members directly within the Supra </a:t>
                      </a:r>
                      <a:r>
                        <a:rPr lang="en-US" sz="1800" kern="1200" dirty="0" err="1">
                          <a:solidFill>
                            <a:schemeClr val="tx1"/>
                          </a:solidFill>
                          <a:effectLst/>
                          <a:latin typeface="+mn-lt"/>
                          <a:ea typeface="+mn-ea"/>
                          <a:cs typeface="+mn-cs"/>
                        </a:rPr>
                        <a:t>eKey</a:t>
                      </a:r>
                      <a:r>
                        <a:rPr lang="en-US" sz="1800" kern="1200" dirty="0">
                          <a:solidFill>
                            <a:schemeClr val="tx1"/>
                          </a:solidFill>
                          <a:effectLst/>
                          <a:latin typeface="+mn-lt"/>
                          <a:ea typeface="+mn-ea"/>
                          <a:cs typeface="+mn-cs"/>
                        </a:rPr>
                        <a:t> app rather than through </a:t>
                      </a:r>
                      <a:r>
                        <a:rPr lang="en-US" sz="1800" kern="1200" dirty="0" err="1">
                          <a:solidFill>
                            <a:schemeClr val="tx1"/>
                          </a:solidFill>
                          <a:effectLst/>
                          <a:latin typeface="+mn-lt"/>
                          <a:ea typeface="+mn-ea"/>
                          <a:cs typeface="+mn-cs"/>
                        </a:rPr>
                        <a:t>SupraWEB</a:t>
                      </a:r>
                      <a:r>
                        <a:rPr lang="en-US" sz="1800" kern="1200" dirty="0">
                          <a:solidFill>
                            <a:schemeClr val="tx1"/>
                          </a:solidFill>
                          <a:effectLst/>
                          <a:latin typeface="+mn-lt"/>
                          <a:ea typeface="+mn-ea"/>
                          <a:cs typeface="+mn-cs"/>
                        </a:rPr>
                        <a:t>.</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Single access offers:</a:t>
                      </a:r>
                    </a:p>
                    <a:p>
                      <a:pPr marL="285750" lvl="0" indent="-285750">
                        <a:buFont typeface="Wingdings" panose="05000000000000000000" pitchFamily="2" charset="2"/>
                        <a:buChar char="§"/>
                      </a:pPr>
                      <a:r>
                        <a:rPr lang="en-US" sz="1800" kern="1200" dirty="0">
                          <a:solidFill>
                            <a:schemeClr val="tx1"/>
                          </a:solidFill>
                          <a:effectLst/>
                          <a:latin typeface="+mn-lt"/>
                          <a:ea typeface="+mn-ea"/>
                          <a:cs typeface="+mn-cs"/>
                        </a:rPr>
                        <a:t>Non-transferrable access credential delivered to non-member’s smartphone</a:t>
                      </a:r>
                    </a:p>
                    <a:p>
                      <a:pPr marL="285750" lvl="0" indent="-285750">
                        <a:buFont typeface="Wingdings" panose="05000000000000000000" pitchFamily="2" charset="2"/>
                        <a:buChar char="§"/>
                      </a:pPr>
                      <a:r>
                        <a:rPr lang="en-US" sz="1800" kern="1200" dirty="0">
                          <a:solidFill>
                            <a:schemeClr val="tx1"/>
                          </a:solidFill>
                          <a:effectLst/>
                          <a:latin typeface="+mn-lt"/>
                          <a:ea typeface="+mn-ea"/>
                          <a:cs typeface="+mn-cs"/>
                        </a:rPr>
                        <a:t>Easy to view, modify and manage granted access within the Supra </a:t>
                      </a:r>
                      <a:r>
                        <a:rPr lang="en-US" sz="1800" kern="1200" dirty="0" err="1">
                          <a:solidFill>
                            <a:schemeClr val="tx1"/>
                          </a:solidFill>
                          <a:effectLst/>
                          <a:latin typeface="+mn-lt"/>
                          <a:ea typeface="+mn-ea"/>
                          <a:cs typeface="+mn-cs"/>
                        </a:rPr>
                        <a:t>eKEY</a:t>
                      </a:r>
                      <a:r>
                        <a:rPr lang="en-US" sz="1800" kern="1200" dirty="0">
                          <a:solidFill>
                            <a:schemeClr val="tx1"/>
                          </a:solidFill>
                          <a:effectLst/>
                          <a:latin typeface="+mn-lt"/>
                          <a:ea typeface="+mn-ea"/>
                          <a:cs typeface="+mn-cs"/>
                        </a:rPr>
                        <a:t> app</a:t>
                      </a:r>
                    </a:p>
                    <a:p>
                      <a:pPr marL="285750" lvl="0" indent="-285750">
                        <a:buFont typeface="Wingdings" panose="05000000000000000000" pitchFamily="2" charset="2"/>
                        <a:buChar char="§"/>
                      </a:pPr>
                      <a:r>
                        <a:rPr lang="en-US" sz="1800" kern="1200" dirty="0">
                          <a:solidFill>
                            <a:schemeClr val="tx1"/>
                          </a:solidFill>
                          <a:effectLst/>
                          <a:latin typeface="+mn-lt"/>
                          <a:ea typeface="+mn-ea"/>
                          <a:cs typeface="+mn-cs"/>
                        </a:rPr>
                        <a:t>Non-members may have access to have one-button within Supra </a:t>
                      </a:r>
                      <a:r>
                        <a:rPr lang="en-US" sz="1800" kern="1200" dirty="0" err="1">
                          <a:solidFill>
                            <a:schemeClr val="tx1"/>
                          </a:solidFill>
                          <a:effectLst/>
                          <a:latin typeface="+mn-lt"/>
                          <a:ea typeface="+mn-ea"/>
                          <a:cs typeface="+mn-cs"/>
                        </a:rPr>
                        <a:t>eKEY</a:t>
                      </a:r>
                      <a:r>
                        <a:rPr lang="en-US" sz="1800" kern="1200" dirty="0">
                          <a:solidFill>
                            <a:schemeClr val="tx1"/>
                          </a:solidFill>
                          <a:effectLst/>
                          <a:latin typeface="+mn-lt"/>
                          <a:ea typeface="+mn-ea"/>
                          <a:cs typeface="+mn-cs"/>
                        </a:rPr>
                        <a:t> app that provides easy access to obtain keys from Supra lockboxes</a:t>
                      </a:r>
                    </a:p>
                    <a:p>
                      <a:r>
                        <a:rPr lang="en-US" sz="1800" kern="1200" dirty="0">
                          <a:solidFill>
                            <a:schemeClr val="tx1"/>
                          </a:solidFill>
                          <a:effectLst/>
                          <a:latin typeface="+mn-lt"/>
                          <a:ea typeface="+mn-ea"/>
                          <a:cs typeface="+mn-cs"/>
                        </a:rPr>
                        <a:t> </a:t>
                      </a:r>
                    </a:p>
                    <a:p>
                      <a:r>
                        <a:rPr lang="en-US" sz="1800" b="1" u="none" strike="noStrike" kern="1200" dirty="0">
                          <a:solidFill>
                            <a:schemeClr val="tx1"/>
                          </a:solidFill>
                          <a:effectLst/>
                          <a:latin typeface="+mn-lt"/>
                          <a:ea typeface="+mn-ea"/>
                          <a:cs typeface="+mn-cs"/>
                          <a:hlinkClick r:id="rId6"/>
                        </a:rPr>
                        <a:t>Learn more about </a:t>
                      </a:r>
                      <a:r>
                        <a:rPr lang="en-US" sz="1800" b="1" u="none" strike="noStrike" kern="1200" dirty="0" err="1">
                          <a:solidFill>
                            <a:schemeClr val="tx1"/>
                          </a:solidFill>
                          <a:effectLst/>
                          <a:latin typeface="+mn-lt"/>
                          <a:ea typeface="+mn-ea"/>
                          <a:cs typeface="+mn-cs"/>
                          <a:hlinkClick r:id="rId6"/>
                        </a:rPr>
                        <a:t>Supra's</a:t>
                      </a:r>
                      <a:r>
                        <a:rPr lang="en-US" sz="1800" b="1" u="none" strike="noStrike" kern="1200" dirty="0">
                          <a:solidFill>
                            <a:schemeClr val="tx1"/>
                          </a:solidFill>
                          <a:effectLst/>
                          <a:latin typeface="+mn-lt"/>
                          <a:ea typeface="+mn-ea"/>
                          <a:cs typeface="+mn-cs"/>
                          <a:hlinkClick r:id="rId6"/>
                        </a:rPr>
                        <a:t> single access options here</a:t>
                      </a:r>
                      <a:r>
                        <a:rPr lang="en-US" sz="1800" kern="1200" dirty="0">
                          <a:solidFill>
                            <a:schemeClr val="tx1"/>
                          </a:solidFill>
                          <a:effectLst/>
                          <a:latin typeface="+mn-lt"/>
                          <a:ea typeface="+mn-ea"/>
                          <a:cs typeface="+mn-cs"/>
                        </a:rPr>
                        <a:t>. </a:t>
                      </a:r>
                      <a:endParaRPr lang="en-US" sz="1800" b="0" i="0" dirty="0">
                        <a:solidFill>
                          <a:schemeClr val="tx1"/>
                        </a:solidFill>
                        <a:effectLst/>
                        <a:latin typeface="Arial" panose="020B0604020202020204" pitchFamily="34" charset="0"/>
                      </a:endParaRPr>
                    </a:p>
                  </a:txBody>
                  <a:tcPr marL="95250" marR="47625" marT="47625" marB="47625">
                    <a:lnL>
                      <a:noFill/>
                    </a:lnL>
                    <a:lnR>
                      <a:noFill/>
                    </a:lnR>
                    <a:lnT>
                      <a:noFill/>
                    </a:lnT>
                    <a:lnB>
                      <a:noFill/>
                    </a:lnB>
                  </a:tcPr>
                </a:tc>
                <a:extLst>
                  <a:ext uri="{0D108BD9-81ED-4DB2-BD59-A6C34878D82A}">
                    <a16:rowId xmlns:a16="http://schemas.microsoft.com/office/drawing/2014/main" val="1255207072"/>
                  </a:ext>
                </a:extLst>
              </a:tr>
            </a:tbl>
          </a:graphicData>
        </a:graphic>
      </p:graphicFrame>
      <p:pic>
        <p:nvPicPr>
          <p:cNvPr id="3" name="Picture 2">
            <a:extLst>
              <a:ext uri="{FF2B5EF4-FFF2-40B4-BE49-F238E27FC236}">
                <a16:creationId xmlns:a16="http://schemas.microsoft.com/office/drawing/2014/main" id="{C0019968-CCBB-50A5-0670-57F5189C83D8}"/>
              </a:ext>
            </a:extLst>
          </p:cNvPr>
          <p:cNvPicPr>
            <a:picLocks noChangeAspect="1"/>
          </p:cNvPicPr>
          <p:nvPr/>
        </p:nvPicPr>
        <p:blipFill>
          <a:blip r:embed="rId7"/>
          <a:stretch>
            <a:fillRect/>
          </a:stretch>
        </p:blipFill>
        <p:spPr>
          <a:xfrm>
            <a:off x="3514833" y="5612460"/>
            <a:ext cx="1723810" cy="1028571"/>
          </a:xfrm>
          <a:prstGeom prst="rect">
            <a:avLst/>
          </a:prstGeom>
        </p:spPr>
      </p:pic>
    </p:spTree>
    <p:extLst>
      <p:ext uri="{BB962C8B-B14F-4D97-AF65-F5344CB8AC3E}">
        <p14:creationId xmlns:p14="http://schemas.microsoft.com/office/powerpoint/2010/main" val="355159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A42DB-5A96-9658-3D51-5E41CFE9F1D2}"/>
              </a:ext>
            </a:extLst>
          </p:cNvPr>
          <p:cNvPicPr>
            <a:picLocks noChangeAspect="1"/>
          </p:cNvPicPr>
          <p:nvPr/>
        </p:nvPicPr>
        <p:blipFill>
          <a:blip r:embed="rId3"/>
          <a:stretch>
            <a:fillRect/>
          </a:stretch>
        </p:blipFill>
        <p:spPr>
          <a:xfrm>
            <a:off x="5257800" y="1752600"/>
            <a:ext cx="3743325" cy="3743325"/>
          </a:xfrm>
          <a:prstGeom prst="rect">
            <a:avLst/>
          </a:prstGeom>
        </p:spPr>
      </p:pic>
      <p:pic>
        <p:nvPicPr>
          <p:cNvPr id="1026" name="Picture 2">
            <a:extLst>
              <a:ext uri="{FF2B5EF4-FFF2-40B4-BE49-F238E27FC236}">
                <a16:creationId xmlns:a16="http://schemas.microsoft.com/office/drawing/2014/main" id="{92F0BF91-6B03-4FEC-AAF7-30C27223B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1595438"/>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0AB2A8E-00EF-4E30-ACD0-BD86B3F4EC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1595438"/>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BD9D9-5F5F-4BCA-BFC3-EB40FFC5EB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159543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
            <a:extLst>
              <a:ext uri="{FF2B5EF4-FFF2-40B4-BE49-F238E27FC236}">
                <a16:creationId xmlns:a16="http://schemas.microsoft.com/office/drawing/2014/main" id="{4725CD2A-1BE7-4CF2-8EFE-5D86F5880B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
            <a:extLst>
              <a:ext uri="{FF2B5EF4-FFF2-40B4-BE49-F238E27FC236}">
                <a16:creationId xmlns:a16="http://schemas.microsoft.com/office/drawing/2014/main" id="{2738855F-D851-411E-99BB-42499DACA7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
            <a:extLst>
              <a:ext uri="{FF2B5EF4-FFF2-40B4-BE49-F238E27FC236}">
                <a16:creationId xmlns:a16="http://schemas.microsoft.com/office/drawing/2014/main" id="{79FE5429-ED7B-48B3-B914-787E6715C0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a:extLst>
              <a:ext uri="{FF2B5EF4-FFF2-40B4-BE49-F238E27FC236}">
                <a16:creationId xmlns:a16="http://schemas.microsoft.com/office/drawing/2014/main" id="{8D64B881-3436-4FE3-9A86-1FA267271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a:extLst>
              <a:ext uri="{FF2B5EF4-FFF2-40B4-BE49-F238E27FC236}">
                <a16:creationId xmlns:a16="http://schemas.microsoft.com/office/drawing/2014/main" id="{7F60456B-C002-4A04-B569-4A76E62ADB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CC4A0A9-7C2A-4A91-BCC1-72F1BCAEC5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DCB2E1A-DCFE-41CF-A2B1-ADF258D5D7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796CD22-6205-4AD7-9B06-34421F24A4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CFD51F2-C04B-4EDD-B843-52299DE396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BA67A68-3038-4041-8E44-EEF6C8D8F2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303C4E14-DA4E-4FA3-8817-D0E78AB8B3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489444D-40E4-427C-A083-35432FBDB1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E86B8F8-18DD-4708-9D88-783D284FB0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547A3BCC-5EA3-4E15-B903-CB75B2A422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FB20977D-E5E1-4F64-9BEA-5A8D4CD5D1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8A2966F6-DB39-47F0-A41E-5B520C3ADE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93F2A48D-506D-4029-B353-352D320F5B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D677698D-8EAA-4F01-AE4A-DB59B2350E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87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17536208-61C8-4793-A993-7EF3B3C2C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B000EFE-D630-41D2-A924-502906473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5B0C9A0C-AADF-4EF3-9BF7-91801F4D7D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B83C38E9-D8B0-4A02-9418-05562ADBE9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545F1137-AD11-414B-8A5E-8826F79C8E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a:extLst>
              <a:ext uri="{FF2B5EF4-FFF2-40B4-BE49-F238E27FC236}">
                <a16:creationId xmlns:a16="http://schemas.microsoft.com/office/drawing/2014/main" id="{4950B37F-BFFB-4678-A3E2-97140FCE7B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3913ABC-94C8-4EA0-97CF-261522A92199}"/>
              </a:ext>
            </a:extLst>
          </p:cNvPr>
          <p:cNvSpPr txBox="1"/>
          <p:nvPr/>
        </p:nvSpPr>
        <p:spPr>
          <a:xfrm>
            <a:off x="381000" y="882148"/>
            <a:ext cx="5267325" cy="5093702"/>
          </a:xfrm>
          <a:prstGeom prst="rect">
            <a:avLst/>
          </a:prstGeom>
          <a:noFill/>
        </p:spPr>
        <p:txBody>
          <a:bodyPr wrap="square">
            <a:spAutoFit/>
          </a:bodyPr>
          <a:lstStyle/>
          <a:p>
            <a:pPr algn="l"/>
            <a:r>
              <a:rPr lang="en-US" sz="2800" b="1" dirty="0">
                <a:solidFill>
                  <a:srgbClr val="002060"/>
                </a:solidFill>
              </a:rPr>
              <a:t>800 dressers. One year. </a:t>
            </a:r>
          </a:p>
          <a:p>
            <a:pPr algn="l"/>
            <a:r>
              <a:rPr lang="en-US" sz="2800" b="1" dirty="0">
                <a:solidFill>
                  <a:srgbClr val="002060"/>
                </a:solidFill>
              </a:rPr>
              <a:t>Be among the builders this May!</a:t>
            </a:r>
          </a:p>
          <a:p>
            <a:pPr algn="l"/>
            <a:endParaRPr lang="en-US" sz="900" b="1" dirty="0">
              <a:solidFill>
                <a:srgbClr val="002060"/>
              </a:solidFill>
            </a:endParaRPr>
          </a:p>
          <a:p>
            <a:pPr marL="0" marR="0">
              <a:spcBef>
                <a:spcPts val="0"/>
              </a:spcBef>
              <a:spcAft>
                <a:spcPts val="0"/>
              </a:spcAft>
            </a:pPr>
            <a:r>
              <a:rPr lang="en-US" sz="2000" dirty="0">
                <a:solidFill>
                  <a:srgbClr val="1A191A"/>
                </a:solidFill>
                <a:effectLst/>
                <a:latin typeface="Arial" panose="020B0604020202020204" pitchFamily="34" charset="0"/>
                <a:ea typeface="Times New Roman" panose="02020603050405020304" pitchFamily="18" charset="0"/>
              </a:rPr>
              <a:t>Join SPAAR Realtors® to build 800 dressers to support Bridging and its work to help those in need pursue housing stability. Sign up as an office. Invite your clients, friends and family. All are welcome although participants must be 14 years of age or older. </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solidFill>
                  <a:srgbClr val="403F42"/>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000" b="1" u="none" strike="noStrike" dirty="0">
                <a:solidFill>
                  <a:srgbClr val="368A9C"/>
                </a:solidFill>
                <a:effectLst/>
                <a:latin typeface="Arial" panose="020B0604020202020204" pitchFamily="34" charset="0"/>
                <a:ea typeface="Times New Roman" panose="02020603050405020304" pitchFamily="18" charset="0"/>
                <a:hlinkClick r:id="rId7"/>
              </a:rPr>
              <a:t>Register at realtorscharitable.org/events for dresser builds</a:t>
            </a:r>
            <a:r>
              <a:rPr lang="en-US" sz="2000" dirty="0">
                <a:solidFill>
                  <a:srgbClr val="1A191A"/>
                </a:solidFill>
                <a:effectLst/>
                <a:latin typeface="Arial" panose="020B0604020202020204" pitchFamily="34" charset="0"/>
                <a:ea typeface="Times New Roman" panose="02020603050405020304" pitchFamily="18" charset="0"/>
              </a:rPr>
              <a:t> taking place on May 23, May 25 and May 26.</a:t>
            </a:r>
            <a:r>
              <a:rPr lang="en-US" sz="2000" dirty="0">
                <a:solidFill>
                  <a:srgbClr val="403F42"/>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solidFill>
                  <a:srgbClr val="403F42"/>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endParaRPr>
          </a:p>
          <a:p>
            <a:r>
              <a:rPr lang="en-US" sz="2000" dirty="0">
                <a:solidFill>
                  <a:srgbClr val="1A191A"/>
                </a:solidFill>
                <a:effectLst/>
                <a:latin typeface="Arial" panose="020B0604020202020204" pitchFamily="34" charset="0"/>
                <a:ea typeface="Times New Roman" panose="02020603050405020304" pitchFamily="18" charset="0"/>
              </a:rPr>
              <a:t>These Dresser Builds are sponsored by REALTORS® Charitable Foundation.</a:t>
            </a:r>
            <a:endParaRPr lang="en-US"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52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2"/>
          <a:stretch>
            <a:fillRect/>
          </a:stretch>
        </p:blipFill>
        <p:spPr>
          <a:xfrm>
            <a:off x="725089" y="344590"/>
            <a:ext cx="7693819" cy="1347333"/>
          </a:xfrm>
          <a:prstGeom prst="rect">
            <a:avLst/>
          </a:prstGeom>
        </p:spPr>
      </p:pic>
      <p:pic>
        <p:nvPicPr>
          <p:cNvPr id="5" name="Picture 4">
            <a:hlinkClick r:id="rId3"/>
            <a:extLst>
              <a:ext uri="{FF2B5EF4-FFF2-40B4-BE49-F238E27FC236}">
                <a16:creationId xmlns:a16="http://schemas.microsoft.com/office/drawing/2014/main" id="{034373EE-7854-4EA5-A86E-2E876BAEBB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17126" y="1698957"/>
            <a:ext cx="5309743" cy="3541610"/>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1142997" y="5562600"/>
            <a:ext cx="6858000" cy="707886"/>
          </a:xfrm>
          <a:prstGeom prst="rect">
            <a:avLst/>
          </a:prstGeom>
          <a:noFill/>
        </p:spPr>
        <p:txBody>
          <a:bodyPr wrap="square" rtlCol="0">
            <a:spAutoFit/>
          </a:bodyPr>
          <a:lstStyle/>
          <a:p>
            <a:pPr algn="ctr"/>
            <a:r>
              <a:rPr lang="en-US" sz="2000" dirty="0">
                <a:hlinkClick r:id="rId5"/>
              </a:rPr>
              <a:t>Click here to see the latest Twin Cities housing statistics </a:t>
            </a:r>
            <a:endParaRPr lang="en-US" sz="2000" dirty="0"/>
          </a:p>
          <a:p>
            <a:pPr algn="ctr"/>
            <a:r>
              <a:rPr lang="en-US" sz="2000" dirty="0"/>
              <a:t>(also available on SPAAR’s website under </a:t>
            </a:r>
            <a:r>
              <a:rPr lang="en-US" sz="2000" dirty="0">
                <a:hlinkClick r:id="rId6"/>
              </a:rPr>
              <a:t>News &amp; Statistics</a:t>
            </a:r>
            <a:r>
              <a:rPr lang="en-US" sz="2000" dirty="0"/>
              <a:t>).</a:t>
            </a:r>
          </a:p>
        </p:txBody>
      </p:sp>
    </p:spTree>
    <p:extLst>
      <p:ext uri="{BB962C8B-B14F-4D97-AF65-F5344CB8AC3E}">
        <p14:creationId xmlns:p14="http://schemas.microsoft.com/office/powerpoint/2010/main" val="292912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dirty="0">
                <a:solidFill>
                  <a:schemeClr val="tx2">
                    <a:lumMod val="75000"/>
                  </a:schemeClr>
                </a:solidFill>
              </a:rPr>
              <a:t>Education &amp; Events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13483" y="685800"/>
            <a:ext cx="3200399" cy="2285999"/>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10239</TotalTime>
  <Words>768</Words>
  <Application>Microsoft Office PowerPoint</Application>
  <PresentationFormat>On-screen Show (4:3)</PresentationFormat>
  <Paragraphs>67</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Algerian</vt:lpstr>
      <vt:lpstr>Arial</vt:lpstr>
      <vt:lpstr>Calibri</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191</cp:revision>
  <dcterms:created xsi:type="dcterms:W3CDTF">2021-02-06T20:58:33Z</dcterms:created>
  <dcterms:modified xsi:type="dcterms:W3CDTF">2022-05-06T16:24:08Z</dcterms:modified>
</cp:coreProperties>
</file>